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2"/>
  </p:notesMasterIdLst>
  <p:handoutMasterIdLst>
    <p:handoutMasterId r:id="rId23"/>
  </p:handoutMasterIdLst>
  <p:sldIdLst>
    <p:sldId id="390" r:id="rId2"/>
    <p:sldId id="422" r:id="rId3"/>
    <p:sldId id="409" r:id="rId4"/>
    <p:sldId id="410" r:id="rId5"/>
    <p:sldId id="411" r:id="rId6"/>
    <p:sldId id="423" r:id="rId7"/>
    <p:sldId id="424" r:id="rId8"/>
    <p:sldId id="429" r:id="rId9"/>
    <p:sldId id="430" r:id="rId10"/>
    <p:sldId id="431" r:id="rId11"/>
    <p:sldId id="412" r:id="rId12"/>
    <p:sldId id="433" r:id="rId13"/>
    <p:sldId id="435" r:id="rId14"/>
    <p:sldId id="434" r:id="rId15"/>
    <p:sldId id="436" r:id="rId16"/>
    <p:sldId id="437" r:id="rId17"/>
    <p:sldId id="438" r:id="rId18"/>
    <p:sldId id="444" r:id="rId19"/>
    <p:sldId id="445" r:id="rId20"/>
    <p:sldId id="446" r:id="rId21"/>
  </p:sldIdLst>
  <p:sldSz cx="18291175" cy="10298113"/>
  <p:notesSz cx="6735763" cy="9866313"/>
  <p:defaultTextStyle>
    <a:defPPr>
      <a:defRPr lang="th-TH"/>
    </a:defPPr>
    <a:lvl1pPr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1pPr>
    <a:lvl2pPr marL="914400" indent="-4572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2pPr>
    <a:lvl3pPr marL="1828800" indent="-9144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3pPr>
    <a:lvl4pPr marL="2743200" indent="-13716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4pPr>
    <a:lvl5pPr marL="3659188" indent="-1830388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5pPr>
    <a:lvl6pPr marL="22860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6pPr>
    <a:lvl7pPr marL="27432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7pPr>
    <a:lvl8pPr marL="32004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8pPr>
    <a:lvl9pPr marL="36576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3244">
          <p15:clr>
            <a:srgbClr val="A4A3A4"/>
          </p15:clr>
        </p15:guide>
        <p15:guide id="2" pos="5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0C0C0"/>
    <a:srgbClr val="FFCCFF"/>
    <a:srgbClr val="FFFFCC"/>
    <a:srgbClr val="339933"/>
    <a:srgbClr val="FF6600"/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6" y="72"/>
      </p:cViewPr>
      <p:guideLst>
        <p:guide orient="horz" pos="3244"/>
        <p:guide pos="57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anose="020B0304020202020204" pitchFamily="34" charset="-34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2274DE5A-AE3F-4C7A-B388-0402D34F4910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itchFamily="34" charset="-34"/>
                <a:ea typeface="MS PGothic" pitchFamily="34" charset="-128"/>
              </a:defRPr>
            </a:lvl1pPr>
          </a:lstStyle>
          <a:p>
            <a:fld id="{00DFC674-9720-4146-9E3B-1F9746771075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6350" y="0"/>
            <a:ext cx="291782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anose="020B0304020202020204" pitchFamily="34" charset="-34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6077CA17-E5C5-4729-9DF3-800FC0A8F498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9775"/>
            <a:ext cx="65674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th-T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6350" y="9371013"/>
            <a:ext cx="2917825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itchFamily="34" charset="-34"/>
                <a:ea typeface="MS PGothic" pitchFamily="34" charset="-128"/>
              </a:defRPr>
            </a:lvl1pPr>
          </a:lstStyle>
          <a:p>
            <a:fld id="{274D0D03-5D08-4809-A4EE-B7C2AB3484CF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MS PGothic" panose="020B0600070205080204" pitchFamily="34" charset="-128"/>
      </a:defRPr>
    </a:lvl1pPr>
    <a:lvl2pPr marL="9144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2pPr>
    <a:lvl3pPr marL="18288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3pPr>
    <a:lvl4pPr marL="27432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4pPr>
    <a:lvl5pPr marL="3659188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5pPr>
    <a:lvl6pPr marL="4574286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9143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4000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8858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C59ED8-FE90-4FFF-BA3F-5E5086B4866E}" type="slidenum">
              <a:rPr lang="th-TH" altLang="th-TH">
                <a:cs typeface="Cordia New" pitchFamily="34" charset="-34"/>
              </a:rPr>
              <a:pPr/>
              <a:t>1</a:t>
            </a:fld>
            <a:endParaRPr lang="th-TH" altLang="th-TH"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ตัวแทนบันทึกย่อ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ตัวแทนหมายเลขสไลด์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C49AF5-F6D4-4CAA-B3C0-E8F9939F704D}" type="slidenum">
              <a:rPr lang="th-TH" altLang="th-TH"/>
              <a:pPr/>
              <a:t>20</a:t>
            </a:fld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838" y="915389"/>
            <a:ext cx="15547499" cy="6407715"/>
          </a:xfrm>
        </p:spPr>
        <p:txBody>
          <a:bodyPr/>
          <a:lstStyle>
            <a:lvl1pPr>
              <a:lnSpc>
                <a:spcPct val="100000"/>
              </a:lnSpc>
              <a:defRPr sz="14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676" y="7437526"/>
            <a:ext cx="12803823" cy="1830776"/>
          </a:xfrm>
        </p:spPr>
        <p:txBody>
          <a:bodyPr>
            <a:normAutofit/>
          </a:bodyPr>
          <a:lstStyle>
            <a:lvl1pPr marL="0" indent="0" algn="ctr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0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380AE-E1BF-4FAE-A38F-3BF0438DE299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970EC-71CB-4E83-A16C-B873A6045A3F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2238-D2BC-49A5-8F31-3069E7521CF4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DB253-03CC-4ADB-8117-9A32316BC611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993188" y="589280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393238" y="589280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594725" y="5892800"/>
            <a:ext cx="169863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877" y="2059623"/>
            <a:ext cx="15547499" cy="3761672"/>
          </a:xfrm>
        </p:spPr>
        <p:txBody>
          <a:bodyPr/>
          <a:lstStyle>
            <a:lvl1pPr algn="ctr" defTabSz="163366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8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877" y="6109738"/>
            <a:ext cx="15547499" cy="1699665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6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505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73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41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010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78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46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56AE3-F3C2-419B-9107-CA51170D9093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B6F14-72AD-484B-94D9-B9943A17CC04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014" y="2402894"/>
            <a:ext cx="8078602" cy="6796279"/>
          </a:xfrm>
        </p:spPr>
        <p:txBody>
          <a:bodyPr/>
          <a:lstStyle>
            <a:lvl1pPr>
              <a:defRPr sz="430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31647" y="2402893"/>
            <a:ext cx="8084699" cy="67967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E9A3-94A3-454D-BA44-FE760870FAB7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D15ACE1-E453-4516-B719-6440EE3F1B35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559" y="2402893"/>
            <a:ext cx="8081779" cy="915388"/>
          </a:xfrm>
        </p:spPr>
        <p:txBody>
          <a:bodyPr anchor="b">
            <a:noAutofit/>
          </a:bodyPr>
          <a:lstStyle>
            <a:lvl1pPr marL="0" indent="0" algn="ctr">
              <a:buNone/>
              <a:defRPr sz="4300" b="0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8015" y="2402893"/>
            <a:ext cx="8084953" cy="915388"/>
          </a:xfrm>
        </p:spPr>
        <p:txBody>
          <a:bodyPr anchor="b">
            <a:noAutofit/>
          </a:bodyPr>
          <a:lstStyle>
            <a:lvl1pPr marL="0" indent="0" algn="ctr">
              <a:buNone/>
              <a:defRPr sz="4300" b="0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559" y="3322858"/>
            <a:ext cx="8084699" cy="5876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9346791" y="3322858"/>
            <a:ext cx="8084699" cy="5876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AD326-D84A-481C-AD98-CAF52AE58F29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44E3AF3B-2B81-4584-859D-82FEDB7B9416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7579-FD5C-4292-9AC2-E530A38A6BF2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8CD5F-9E13-48C7-9751-8367453EDA6B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ADADF-C93F-447D-954E-E431A01CADC1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D91CA-21E2-4D83-8717-CC5469968666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6226" y="400482"/>
            <a:ext cx="6017671" cy="3146646"/>
          </a:xfrm>
        </p:spPr>
        <p:txBody>
          <a:bodyPr/>
          <a:lstStyle>
            <a:lvl1pPr algn="ctr">
              <a:lnSpc>
                <a:spcPct val="100000"/>
              </a:lnSpc>
              <a:defRPr sz="50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8525" y="410018"/>
            <a:ext cx="9993461" cy="8789154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16226" y="3661552"/>
            <a:ext cx="6017671" cy="553762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9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B0EA-FE59-441D-A1B5-50C5ED56A6FD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D1F7E-C11D-4197-A4B9-0B4F89578167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735" y="343270"/>
            <a:ext cx="11425631" cy="1344476"/>
          </a:xfrm>
        </p:spPr>
        <p:txBody>
          <a:bodyPr/>
          <a:lstStyle>
            <a:lvl1pPr algn="ctr">
              <a:lnSpc>
                <a:spcPct val="100000"/>
              </a:lnSpc>
              <a:defRPr sz="5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16776" y="1716352"/>
            <a:ext cx="12111550" cy="68189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5700"/>
            </a:lvl1pPr>
            <a:lvl2pPr marL="816834" indent="0">
              <a:buNone/>
              <a:defRPr sz="5000"/>
            </a:lvl2pPr>
            <a:lvl3pPr marL="1633667" indent="0">
              <a:buNone/>
              <a:defRPr sz="4300"/>
            </a:lvl3pPr>
            <a:lvl4pPr marL="2450501" indent="0">
              <a:buNone/>
              <a:defRPr sz="3600"/>
            </a:lvl4pPr>
            <a:lvl5pPr marL="3267334" indent="0">
              <a:buNone/>
              <a:defRPr sz="3600"/>
            </a:lvl5pPr>
            <a:lvl6pPr marL="4084168" indent="0">
              <a:buNone/>
              <a:defRPr sz="3600"/>
            </a:lvl6pPr>
            <a:lvl7pPr marL="4901001" indent="0">
              <a:buNone/>
              <a:defRPr sz="3600"/>
            </a:lvl7pPr>
            <a:lvl8pPr marL="5717835" indent="0">
              <a:buNone/>
              <a:defRPr sz="3600"/>
            </a:lvl8pPr>
            <a:lvl9pPr marL="6534668" indent="0">
              <a:buNone/>
              <a:defRPr sz="3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9735" y="8724790"/>
            <a:ext cx="11425631" cy="800964"/>
          </a:xfrm>
        </p:spPr>
        <p:txBody>
          <a:bodyPr>
            <a:normAutofit/>
          </a:bodyPr>
          <a:lstStyle>
            <a:lvl1pPr marL="0" indent="0" algn="ctr">
              <a:buNone/>
              <a:defRPr sz="29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0B412-C386-4831-878E-6120B2483CE4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2294C-A096-495B-8037-A2B2D14427D6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15F1C-595E-4FAA-AD6C-F10C8E9E6ADC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6F792-F8A3-46EE-B5D9-AEC16E7C3DAC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1102" y="412403"/>
            <a:ext cx="4115514" cy="87867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559" y="412403"/>
            <a:ext cx="12041690" cy="87867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6D216-C82A-467A-9210-A407E258B33B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EDCED-991F-407A-89C8-82EB7A8268A0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16462375" cy="2403475"/>
          </a:xfrm>
          <a:prstGeom prst="rect">
            <a:avLst/>
          </a:prstGeom>
        </p:spPr>
        <p:txBody>
          <a:bodyPr vert="horz" lIns="163367" tIns="81683" rIns="163367" bIns="81683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403475"/>
            <a:ext cx="16462375" cy="679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63367" tIns="81683" rIns="163367" bIns="81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28575" y="9544050"/>
            <a:ext cx="4173538" cy="549275"/>
          </a:xfrm>
          <a:prstGeom prst="rect">
            <a:avLst/>
          </a:prstGeom>
        </p:spPr>
        <p:txBody>
          <a:bodyPr vert="horz" wrap="square" lIns="163367" tIns="81683" rIns="81683" bIns="8168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100">
                <a:solidFill>
                  <a:srgbClr val="595959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DFA7CF1D-A501-4727-AEA3-90114AB59246}" type="datetimeFigureOut">
              <a:rPr lang="th-TH" altLang="th-TH"/>
              <a:pPr>
                <a:defRPr/>
              </a:pPr>
              <a:t>18/05/65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9213" y="9544050"/>
            <a:ext cx="5695950" cy="549275"/>
          </a:xfrm>
          <a:prstGeom prst="rect">
            <a:avLst/>
          </a:prstGeom>
        </p:spPr>
        <p:txBody>
          <a:bodyPr vert="horz" lIns="81683" tIns="81683" rIns="163367" bIns="81683" rtlCol="0" anchor="ctr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89438" y="9544050"/>
            <a:ext cx="1123950" cy="549275"/>
          </a:xfrm>
          <a:prstGeom prst="rect">
            <a:avLst/>
          </a:prstGeom>
        </p:spPr>
        <p:txBody>
          <a:bodyPr vert="horz" wrap="square" lIns="49010" tIns="81683" rIns="81683" bIns="81683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100">
                <a:solidFill>
                  <a:srgbClr val="595959"/>
                </a:solidFill>
                <a:latin typeface="Century Gothic" pitchFamily="34" charset="0"/>
                <a:ea typeface="MS PGothic" pitchFamily="34" charset="-128"/>
              </a:defRPr>
            </a:lvl1pPr>
          </a:lstStyle>
          <a:p>
            <a:fld id="{8E309A09-D40B-4FC5-BABE-DFBF89E39788}" type="slidenum">
              <a:rPr lang="th-TH" altLang="th-TH"/>
              <a:pPr/>
              <a:t>‹#›</a:t>
            </a:fld>
            <a:endParaRPr lang="th-TH" altLang="th-TH"/>
          </a:p>
        </p:txBody>
      </p:sp>
      <p:sp>
        <p:nvSpPr>
          <p:cNvPr id="7" name="Oval 6"/>
          <p:cNvSpPr/>
          <p:nvPr/>
        </p:nvSpPr>
        <p:spPr>
          <a:xfrm>
            <a:off x="16917988" y="975995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6336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/>
          </a:p>
        </p:txBody>
      </p:sp>
      <p:sp>
        <p:nvSpPr>
          <p:cNvPr id="8" name="Oval 7"/>
          <p:cNvSpPr/>
          <p:nvPr/>
        </p:nvSpPr>
        <p:spPr>
          <a:xfrm>
            <a:off x="1138238" y="975995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67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xStyles>
    <p:titleStyle>
      <a:lvl1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Browallia New" panose="020B0604020202020204" pitchFamily="34" charset="-34"/>
          <a:ea typeface="MS PGothic" panose="020B0600070205080204" pitchFamily="34" charset="-128"/>
          <a:cs typeface="MS PGothic" charset="0"/>
        </a:defRPr>
      </a:lvl1pPr>
      <a:lvl2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2pPr>
      <a:lvl3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3pPr>
      <a:lvl4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4pPr>
      <a:lvl5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5pPr>
      <a:lvl6pPr marL="4572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6pPr>
      <a:lvl7pPr marL="9144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7pPr>
      <a:lvl8pPr marL="13716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8pPr>
      <a:lvl9pPr marL="18288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9pPr>
    </p:titleStyle>
    <p:bodyStyle>
      <a:lvl1pPr marL="611188" indent="-6111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3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MS PGothic" panose="020B0600070205080204" pitchFamily="34" charset="-128"/>
        </a:defRPr>
      </a:lvl1pPr>
      <a:lvl2pPr marL="1327150" indent="-509588" algn="l" defTabSz="1633538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2pPr>
      <a:lvl3pPr marL="2041525" indent="-4079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3pPr>
      <a:lvl4pPr marL="2857500" indent="-407988" algn="l" defTabSz="1633538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4pPr>
      <a:lvl5pPr marL="3675063" indent="-4079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5pPr>
      <a:lvl6pPr marL="4492584" indent="-408417" algn="l" defTabSz="1633667" rtl="0" eaLnBrk="1" latinLnBrk="0" hangingPunct="1">
        <a:spcBef>
          <a:spcPct val="20000"/>
        </a:spcBef>
        <a:buFont typeface="Courier New" pitchFamily="49" charset="0"/>
        <a:buChar char="o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5309418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6126251" indent="-408417" algn="l" defTabSz="1633667" rtl="0" eaLnBrk="1" latinLnBrk="0" hangingPunct="1">
        <a:spcBef>
          <a:spcPct val="20000"/>
        </a:spcBef>
        <a:buFont typeface="Courier New" pitchFamily="49" charset="0"/>
        <a:buChar char="o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6943085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8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667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505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73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41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010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7835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46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563" y="-123825"/>
            <a:ext cx="18495963" cy="1040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6562388" y="9685338"/>
            <a:ext cx="72072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1008063" y="9621838"/>
            <a:ext cx="72072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887587" y="2748115"/>
            <a:ext cx="1433036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th-TH" sz="140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</a:t>
            </a:r>
            <a:br>
              <a:rPr lang="th-TH" altLang="th-TH" sz="140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</a:br>
            <a:r>
              <a:rPr lang="th-TH" altLang="th-TH" sz="140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ตอน </a:t>
            </a:r>
            <a:r>
              <a:rPr lang="en-US" altLang="th-TH" sz="140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140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4"/>
          <p:cNvSpPr/>
          <p:nvPr/>
        </p:nvSpPr>
        <p:spPr>
          <a:xfrm>
            <a:off x="9710766" y="3455171"/>
            <a:ext cx="3649663" cy="64293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7" name="Rectangle 4"/>
          <p:cNvSpPr/>
          <p:nvPr/>
        </p:nvSpPr>
        <p:spPr>
          <a:xfrm>
            <a:off x="6272241" y="3493271"/>
            <a:ext cx="3259138" cy="628650"/>
          </a:xfrm>
          <a:prstGeom prst="rect">
            <a:avLst/>
          </a:prstGeom>
          <a:solidFill>
            <a:srgbClr val="C0C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3" name="Rectangle 4"/>
          <p:cNvSpPr/>
          <p:nvPr/>
        </p:nvSpPr>
        <p:spPr>
          <a:xfrm>
            <a:off x="3000404" y="3488509"/>
            <a:ext cx="3128962" cy="627062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9" name="Rectangle 8"/>
          <p:cNvSpPr/>
          <p:nvPr/>
        </p:nvSpPr>
        <p:spPr>
          <a:xfrm>
            <a:off x="9940908" y="2440759"/>
            <a:ext cx="3649663" cy="6000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6180121" y="2416946"/>
            <a:ext cx="3651250" cy="62865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2724133" y="2416946"/>
            <a:ext cx="3313113" cy="6286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pic>
        <p:nvPicPr>
          <p:cNvPr id="717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717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7179" name="กล่องข้อความ 8"/>
          <p:cNvSpPr txBox="1">
            <a:spLocks noChangeArrowheads="1"/>
          </p:cNvSpPr>
          <p:nvPr/>
        </p:nvSpPr>
        <p:spPr bwMode="auto">
          <a:xfrm>
            <a:off x="1858911" y="2005784"/>
            <a:ext cx="131762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48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EX. </a:t>
            </a:r>
            <a:r>
              <a:rPr lang="th-TH" altLang="en-US" sz="48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พรเป็นป้าของทราย ทรายเป็นลูกของแพรว แพรวเป็นอาของชาติ </a:t>
            </a:r>
          </a:p>
          <a:p>
            <a:pPr>
              <a:lnSpc>
                <a:spcPct val="150000"/>
              </a:lnSpc>
            </a:pPr>
            <a:r>
              <a:rPr lang="th-TH" altLang="en-US" sz="48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ชาติเป็นลูกของปอ พ่อของปอคือขวัญ ทรายเป็นอะไรกับขวัญ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6170613" y="6645275"/>
            <a:ext cx="1236662" cy="4238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พร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6161088" y="8245475"/>
            <a:ext cx="1377950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ทราย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2" name="Down Arrow 9"/>
          <p:cNvSpPr/>
          <p:nvPr/>
        </p:nvSpPr>
        <p:spPr>
          <a:xfrm>
            <a:off x="6645275" y="7197725"/>
            <a:ext cx="533400" cy="942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7208838" y="7243763"/>
            <a:ext cx="531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altLang="en-US" sz="4000" b="1" u="sng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ป้า</a:t>
            </a:r>
            <a:endParaRPr lang="en-US" altLang="en-US" sz="2000" b="1" u="sng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6" name="Rectangle 4"/>
          <p:cNvSpPr/>
          <p:nvPr/>
        </p:nvSpPr>
        <p:spPr>
          <a:xfrm>
            <a:off x="9037638" y="6642100"/>
            <a:ext cx="1476375" cy="42386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แพรว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7" name="Down Arrow 9"/>
          <p:cNvSpPr/>
          <p:nvPr/>
        </p:nvSpPr>
        <p:spPr>
          <a:xfrm rot="2780238">
            <a:off x="8249444" y="6963569"/>
            <a:ext cx="533400" cy="1554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9002713" y="7435850"/>
            <a:ext cx="600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altLang="en-US" sz="4000" b="1" u="sng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ลูก</a:t>
            </a:r>
            <a:endParaRPr lang="en-US" altLang="en-US" sz="2000" b="1" u="sng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20" name="Rectangle 8"/>
          <p:cNvSpPr/>
          <p:nvPr/>
        </p:nvSpPr>
        <p:spPr>
          <a:xfrm>
            <a:off x="9374188" y="8245475"/>
            <a:ext cx="1377950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ชาติ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1" name="Down Arrow 9"/>
          <p:cNvSpPr/>
          <p:nvPr/>
        </p:nvSpPr>
        <p:spPr>
          <a:xfrm>
            <a:off x="9858375" y="7197725"/>
            <a:ext cx="531813" cy="942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0410825" y="7243763"/>
            <a:ext cx="550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altLang="en-US" sz="4000" b="1" u="sng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อา</a:t>
            </a:r>
            <a:endParaRPr lang="en-US" altLang="en-US" sz="2000" b="1" u="sng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24" name="Rectangle 4"/>
          <p:cNvSpPr/>
          <p:nvPr/>
        </p:nvSpPr>
        <p:spPr>
          <a:xfrm>
            <a:off x="11904663" y="6642100"/>
            <a:ext cx="1476375" cy="423863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ปอ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5" name="Down Arrow 9"/>
          <p:cNvSpPr/>
          <p:nvPr/>
        </p:nvSpPr>
        <p:spPr>
          <a:xfrm rot="2780238">
            <a:off x="11117263" y="6964362"/>
            <a:ext cx="533400" cy="1552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11869738" y="7435850"/>
            <a:ext cx="600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altLang="en-US" sz="4000" b="1" u="sng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ลูก</a:t>
            </a:r>
            <a:endParaRPr lang="en-US" altLang="en-US" sz="2000" b="1" u="sng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28" name="Rectangle 4"/>
          <p:cNvSpPr/>
          <p:nvPr/>
        </p:nvSpPr>
        <p:spPr>
          <a:xfrm>
            <a:off x="11904663" y="5037138"/>
            <a:ext cx="1238250" cy="4238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True Bold" panose="02000506000000020004" pitchFamily="2" charset="-34"/>
                <a:cs typeface="True Bold" panose="02000506000000020004" pitchFamily="2" charset="-34"/>
              </a:rPr>
              <a:t>ขวัญ</a:t>
            </a:r>
            <a:endParaRPr lang="en-US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9" name="Down Arrow 9"/>
          <p:cNvSpPr/>
          <p:nvPr/>
        </p:nvSpPr>
        <p:spPr>
          <a:xfrm>
            <a:off x="12380913" y="5589588"/>
            <a:ext cx="531812" cy="942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12877800" y="5635625"/>
            <a:ext cx="6619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altLang="en-US" sz="4000" b="1" u="sng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พ่อ</a:t>
            </a:r>
            <a:endParaRPr lang="en-US" altLang="en-US" sz="2000" b="1" u="sng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32" name="Curved Right Arrow 16"/>
          <p:cNvSpPr/>
          <p:nvPr/>
        </p:nvSpPr>
        <p:spPr>
          <a:xfrm rot="3841140">
            <a:off x="8070850" y="2984501"/>
            <a:ext cx="1368425" cy="6388100"/>
          </a:xfrm>
          <a:prstGeom prst="curvedRightArrow">
            <a:avLst>
              <a:gd name="adj1" fmla="val 24754"/>
              <a:gd name="adj2" fmla="val 41103"/>
              <a:gd name="adj3" fmla="val 3186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3" name="Rectangle 19"/>
          <p:cNvSpPr/>
          <p:nvPr/>
        </p:nvSpPr>
        <p:spPr>
          <a:xfrm>
            <a:off x="6645735" y="4895248"/>
            <a:ext cx="17091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h-TH" sz="8000" b="1" u="sng" dirty="0">
                <a:solidFill>
                  <a:srgbClr val="FF0000"/>
                </a:solidFill>
                <a:highlight>
                  <a:srgbClr val="FFFF00"/>
                </a:highlight>
                <a:latin typeface="True Bold" panose="02000506000000020004" pitchFamily="2" charset="-34"/>
                <a:cs typeface="True Bold" panose="02000506000000020004" pitchFamily="2" charset="-34"/>
              </a:rPr>
              <a:t>หลาน</a:t>
            </a:r>
            <a:endParaRPr lang="en-US" sz="2000" b="1" u="sng" dirty="0">
              <a:solidFill>
                <a:srgbClr val="FF0000"/>
              </a:solidFill>
              <a:highlight>
                <a:srgbClr val="FFFF00"/>
              </a:highlight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7" grpId="0" animBg="1"/>
      <p:bldP spid="23" grpId="0" animBg="1"/>
      <p:bldP spid="19" grpId="0" animBg="1"/>
      <p:bldP spid="15" grpId="0" animBg="1"/>
      <p:bldP spid="14" grpId="0" animBg="1"/>
      <p:bldP spid="10" grpId="0" animBg="1"/>
      <p:bldP spid="11" grpId="0" animBg="1"/>
      <p:bldP spid="12" grpId="0" animBg="1"/>
      <p:bldP spid="13" grpId="0"/>
      <p:bldP spid="16" grpId="0" animBg="1"/>
      <p:bldP spid="17" grpId="0" animBg="1"/>
      <p:bldP spid="18" grpId="0"/>
      <p:bldP spid="20" grpId="0" animBg="1"/>
      <p:bldP spid="21" grpId="0" animBg="1"/>
      <p:bldP spid="22" grpId="0"/>
      <p:bldP spid="24" grpId="0" animBg="1"/>
      <p:bldP spid="25" grpId="0" animBg="1"/>
      <p:bldP spid="26" grpId="0"/>
      <p:bldP spid="28" grpId="0" animBg="1"/>
      <p:bldP spid="29" grpId="0" animBg="1"/>
      <p:bldP spid="30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819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8197" name="กล่องข้อความ 16"/>
          <p:cNvSpPr txBox="1">
            <a:spLocks noChangeArrowheads="1"/>
          </p:cNvSpPr>
          <p:nvPr/>
        </p:nvSpPr>
        <p:spPr bwMode="auto">
          <a:xfrm>
            <a:off x="2520950" y="2773363"/>
            <a:ext cx="13896975" cy="55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thaiDist">
              <a:lnSpc>
                <a:spcPct val="150000"/>
              </a:lnSpc>
            </a:pP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และโอ๋อยู่ห้องเดียวกัน </a:t>
            </a:r>
            <a:r>
              <a:rPr lang="th-TH" altLang="en-US" sz="4800" b="1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ได้คะแนนวิชาภาษาไทยต่ำ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กว่าอุ๋ม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en-US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ต่ำกว่าโอ๋ ส่วน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ได้คะแนนสูงสุด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ได้คะแนนวิชาเคมีต่ำ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กว่าอิ๋ว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และ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en-US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ได้คะแนนเคมีต่ำกว่าโอ๋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ได้คะแนนวิชาสังคมศึกษาต่ำกว่า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ได้คะแนนวิชาสังคมศึกษาสูงกว่าโอ๋ แต่ต่ำ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กว่าอิ๋ว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อิ๋วส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อบตกวิชาสังคมศึกษา</a:t>
            </a:r>
            <a:r>
              <a:rPr lang="en-US" altLang="en-US" sz="4800" b="1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มีคนตกวิชาเคมี </a:t>
            </a:r>
            <a:r>
              <a:rPr lang="en-US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1 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คน มีคนตกวิชาภาษาไทย </a:t>
            </a:r>
            <a:r>
              <a:rPr lang="en-US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2 </a:t>
            </a:r>
            <a:r>
              <a:rPr lang="th-TH" altLang="en-US" sz="4800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คน </a:t>
            </a:r>
            <a:r>
              <a:rPr lang="th-TH" altLang="en-US" sz="4800" b="1" dirty="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endParaRPr lang="en-US" altLang="en-US" sz="4800" b="1" dirty="0">
              <a:latin typeface="True Bold" pitchFamily="2" charset="-34"/>
              <a:ea typeface="Times New Roman" pitchFamily="18" charset="0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922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073225" y="2291536"/>
            <a:ext cx="11990387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EX. 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มีคนตกวิชาสังคมศึกษากี่คน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	1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1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	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3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3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 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	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5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ยังสรุปไม่ได้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0244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0245" name="กล่องข้อความ 5"/>
          <p:cNvSpPr txBox="1">
            <a:spLocks noChangeArrowheads="1"/>
          </p:cNvSpPr>
          <p:nvPr/>
        </p:nvSpPr>
        <p:spPr bwMode="auto">
          <a:xfrm>
            <a:off x="2001787" y="2077222"/>
            <a:ext cx="10910888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EX.  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ใครสอบผ่านวิชาเคมี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1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	2.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3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</a:t>
            </a: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4.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5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ยังสรุปไม่ได้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126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30349" y="2053501"/>
            <a:ext cx="1383347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EX. 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ใครที่สอบผ่าน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วิชา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   1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โอ๋และ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อิ๋ว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3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อิ๋ว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และอุ๋ม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อุ๋มแ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5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อุ๋มแ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ละโอ๋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1"/>
          <p:cNvSpPr/>
          <p:nvPr/>
        </p:nvSpPr>
        <p:spPr>
          <a:xfrm>
            <a:off x="11161768" y="3959225"/>
            <a:ext cx="5962650" cy="5222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" name="Rectangle 22"/>
          <p:cNvSpPr/>
          <p:nvPr/>
        </p:nvSpPr>
        <p:spPr>
          <a:xfrm>
            <a:off x="8045506" y="3994150"/>
            <a:ext cx="3070225" cy="541338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19"/>
          <p:cNvSpPr/>
          <p:nvPr/>
        </p:nvSpPr>
        <p:spPr>
          <a:xfrm>
            <a:off x="1930456" y="3990975"/>
            <a:ext cx="5962650" cy="52387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11"/>
          <p:cNvSpPr/>
          <p:nvPr/>
        </p:nvSpPr>
        <p:spPr>
          <a:xfrm>
            <a:off x="9769531" y="3176588"/>
            <a:ext cx="4529137" cy="5238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10"/>
          <p:cNvSpPr/>
          <p:nvPr/>
        </p:nvSpPr>
        <p:spPr>
          <a:xfrm>
            <a:off x="6483406" y="3182938"/>
            <a:ext cx="3209925" cy="4921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9"/>
          <p:cNvSpPr/>
          <p:nvPr/>
        </p:nvSpPr>
        <p:spPr>
          <a:xfrm>
            <a:off x="1852668" y="3186113"/>
            <a:ext cx="4529138" cy="4953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2430181" y="2413000"/>
            <a:ext cx="2881312" cy="50323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10845856" y="2425700"/>
            <a:ext cx="1584325" cy="4905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2"/>
          <p:cNvSpPr/>
          <p:nvPr/>
        </p:nvSpPr>
        <p:spPr>
          <a:xfrm>
            <a:off x="6669143" y="2425700"/>
            <a:ext cx="4176713" cy="503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299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0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2301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2302" name="กล่องข้อความ 4"/>
          <p:cNvSpPr txBox="1">
            <a:spLocks noChangeArrowheads="1"/>
          </p:cNvSpPr>
          <p:nvPr/>
        </p:nvSpPr>
        <p:spPr bwMode="auto">
          <a:xfrm>
            <a:off x="1844731" y="2178050"/>
            <a:ext cx="153733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 อุ๋ม แอ๋ม และโอ๋อยู่ห้องเดียวกัน อิ๋วได้คะแนนวิชาภาษาไทยต่ำกว่าอุ๋ม อุ๋มต่ำกว่าโอ๋ ส่วนแอ๋มได้คะแนนสูงสุด </a:t>
            </a:r>
            <a:r>
              <a:rPr lang="en-US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      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อุ๋มได้คะแนนวิชาเคมีต่ำกว่าอิ๋วและแอ๋ม </a:t>
            </a:r>
            <a:r>
              <a:rPr lang="en-US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แอ๋มได้คะแนนเคมีต่ำกว่าโอ๋ อุ๋มได้คะแนนวิชาสังคมศึกษาต่ำกว่าแอ๋ม </a:t>
            </a:r>
            <a:r>
              <a:rPr lang="en-US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             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แอ๋มได้คะแนนวิชาสังคมศึกษาสูงกว่าโอ๋ แต่ต่ำกว่าอิ๋ว อิ๋วสอบตกวิชาสังคมศึกษา</a:t>
            </a:r>
            <a:r>
              <a:rPr lang="en-US" altLang="en-US" sz="3400" b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มีคนตกวิชาเคมี </a:t>
            </a:r>
            <a:r>
              <a:rPr lang="en-US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1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คน มีคนตกวิชาภาษาไทย </a:t>
            </a:r>
            <a:r>
              <a:rPr lang="en-US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2 </a:t>
            </a:r>
            <a:r>
              <a:rPr lang="th-TH" altLang="en-US" sz="3400">
                <a:latin typeface="True Bold" pitchFamily="2" charset="-34"/>
                <a:ea typeface="Times New Roman" pitchFamily="18" charset="0"/>
                <a:cs typeface="True Bold" pitchFamily="2" charset="-34"/>
              </a:rPr>
              <a:t>คน </a:t>
            </a:r>
            <a:r>
              <a:rPr lang="th-TH" altLang="en-US" sz="3400" b="1"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endParaRPr lang="en-US" altLang="en-US" sz="3400" b="1">
              <a:latin typeface="True Bold" pitchFamily="2" charset="-34"/>
              <a:ea typeface="Times New Roman" pitchFamily="18" charset="0"/>
              <a:cs typeface="True Bold" pitchFamily="2" charset="-34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48175" y="5722938"/>
            <a:ext cx="16589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en-US" sz="4800" b="1" u="sng">
                <a:solidFill>
                  <a:srgbClr val="FF0000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ภาษาไทย</a:t>
            </a:r>
            <a:endParaRPr lang="en-US" altLang="en-US" sz="4800" b="1" u="sng">
              <a:solidFill>
                <a:srgbClr val="FF0000"/>
              </a:solidFill>
              <a:latin typeface="True Bold" pitchFamily="2" charset="-34"/>
              <a:ea typeface="Times New Roman" pitchFamily="18" charset="0"/>
              <a:cs typeface="True Bold" pitchFamily="2" charset="-34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727575" y="6757988"/>
            <a:ext cx="8064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en-US" sz="4800" b="1" u="sng">
                <a:solidFill>
                  <a:srgbClr val="FF0000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เคมี</a:t>
            </a:r>
            <a:endParaRPr lang="en-US" altLang="en-US" sz="4800" b="1" u="sng">
              <a:solidFill>
                <a:srgbClr val="FF0000"/>
              </a:solidFill>
              <a:latin typeface="True Bold" pitchFamily="2" charset="-34"/>
              <a:ea typeface="Times New Roman" pitchFamily="18" charset="0"/>
              <a:cs typeface="True Bold" pitchFamily="2" charset="-34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354513" y="7758113"/>
            <a:ext cx="20939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en-US" sz="4800" b="1" u="sng">
                <a:solidFill>
                  <a:srgbClr val="FF0000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สังคมศึกษา</a:t>
            </a:r>
            <a:endParaRPr lang="en-US" altLang="en-US" sz="4800" b="1" u="sng">
              <a:solidFill>
                <a:srgbClr val="FF0000"/>
              </a:solidFill>
              <a:latin typeface="True Bold" pitchFamily="2" charset="-34"/>
              <a:ea typeface="Times New Roman" pitchFamily="18" charset="0"/>
              <a:cs typeface="True Bold" pitchFamily="2" charset="-3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7908925" y="5800725"/>
            <a:ext cx="933450" cy="433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อุ๋ม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6151563" y="5795963"/>
            <a:ext cx="968375" cy="4333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อิ๋ว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4" name="Right Arrow 14"/>
          <p:cNvSpPr/>
          <p:nvPr/>
        </p:nvSpPr>
        <p:spPr>
          <a:xfrm>
            <a:off x="7138988" y="5972175"/>
            <a:ext cx="765175" cy="20796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9669463" y="5824538"/>
            <a:ext cx="935037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โอ๋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6" name="Right Arrow 16"/>
          <p:cNvSpPr/>
          <p:nvPr/>
        </p:nvSpPr>
        <p:spPr>
          <a:xfrm>
            <a:off x="8861425" y="5981700"/>
            <a:ext cx="765175" cy="2095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7" name="Rectangle 17"/>
          <p:cNvSpPr/>
          <p:nvPr/>
        </p:nvSpPr>
        <p:spPr>
          <a:xfrm>
            <a:off x="11431588" y="5824538"/>
            <a:ext cx="933450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8" name="Right Arrow 18"/>
          <p:cNvSpPr/>
          <p:nvPr/>
        </p:nvSpPr>
        <p:spPr>
          <a:xfrm>
            <a:off x="10623550" y="5981700"/>
            <a:ext cx="765175" cy="2095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6165850" y="6810375"/>
            <a:ext cx="935038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อุ๋ม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0" name="Rectangle 26"/>
          <p:cNvSpPr/>
          <p:nvPr/>
        </p:nvSpPr>
        <p:spPr>
          <a:xfrm>
            <a:off x="7927975" y="6832600"/>
            <a:ext cx="933450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อิ๋ว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1" name="Right Arrow 27"/>
          <p:cNvSpPr/>
          <p:nvPr/>
        </p:nvSpPr>
        <p:spPr>
          <a:xfrm>
            <a:off x="7119938" y="6991350"/>
            <a:ext cx="765175" cy="20796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2" name="Rectangle 28"/>
          <p:cNvSpPr/>
          <p:nvPr/>
        </p:nvSpPr>
        <p:spPr>
          <a:xfrm>
            <a:off x="9688513" y="6832600"/>
            <a:ext cx="935037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3" name="Right Arrow 29"/>
          <p:cNvSpPr/>
          <p:nvPr/>
        </p:nvSpPr>
        <p:spPr>
          <a:xfrm>
            <a:off x="8880475" y="6991350"/>
            <a:ext cx="765175" cy="20796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11449050" y="6831013"/>
            <a:ext cx="935038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โอ๋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5" name="Right Arrow 31"/>
          <p:cNvSpPr/>
          <p:nvPr/>
        </p:nvSpPr>
        <p:spPr>
          <a:xfrm>
            <a:off x="10642600" y="6989763"/>
            <a:ext cx="765175" cy="2079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6" name="Rectangle 32"/>
          <p:cNvSpPr/>
          <p:nvPr/>
        </p:nvSpPr>
        <p:spPr>
          <a:xfrm>
            <a:off x="6143625" y="7851775"/>
            <a:ext cx="935038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อุ๋ม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7" name="Rectangle 33"/>
          <p:cNvSpPr/>
          <p:nvPr/>
        </p:nvSpPr>
        <p:spPr>
          <a:xfrm>
            <a:off x="7904163" y="7874000"/>
            <a:ext cx="935037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8" name="Right Arrow 34"/>
          <p:cNvSpPr/>
          <p:nvPr/>
        </p:nvSpPr>
        <p:spPr>
          <a:xfrm>
            <a:off x="7097713" y="8032750"/>
            <a:ext cx="763587" cy="20796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9" name="Rectangle 35"/>
          <p:cNvSpPr/>
          <p:nvPr/>
        </p:nvSpPr>
        <p:spPr>
          <a:xfrm>
            <a:off x="9688513" y="7869238"/>
            <a:ext cx="935037" cy="43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0" name="Right Arrow 36"/>
          <p:cNvSpPr/>
          <p:nvPr/>
        </p:nvSpPr>
        <p:spPr>
          <a:xfrm>
            <a:off x="8880475" y="8027988"/>
            <a:ext cx="765175" cy="2079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1" name="Rectangle 37"/>
          <p:cNvSpPr/>
          <p:nvPr/>
        </p:nvSpPr>
        <p:spPr>
          <a:xfrm>
            <a:off x="11449050" y="7867650"/>
            <a:ext cx="935038" cy="433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อิ๋ว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2" name="Right Arrow 38"/>
          <p:cNvSpPr/>
          <p:nvPr/>
        </p:nvSpPr>
        <p:spPr>
          <a:xfrm>
            <a:off x="10642600" y="8026400"/>
            <a:ext cx="765175" cy="2095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3" name="Rectangle 39"/>
          <p:cNvSpPr/>
          <p:nvPr/>
        </p:nvSpPr>
        <p:spPr>
          <a:xfrm>
            <a:off x="7927975" y="7881938"/>
            <a:ext cx="933450" cy="4333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dirty="0">
                <a:latin typeface="True Bold" panose="02000506000000020004" pitchFamily="2" charset="-34"/>
                <a:cs typeface="True Bold" panose="02000506000000020004" pitchFamily="2" charset="-34"/>
              </a:rPr>
              <a:t>โอ๋</a:t>
            </a:r>
            <a:endParaRPr lang="en-US" sz="4800" dirty="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4" name="Multiply 40"/>
          <p:cNvSpPr/>
          <p:nvPr/>
        </p:nvSpPr>
        <p:spPr>
          <a:xfrm>
            <a:off x="12134850" y="7934325"/>
            <a:ext cx="430213" cy="5302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5" name="Multiply 42"/>
          <p:cNvSpPr/>
          <p:nvPr/>
        </p:nvSpPr>
        <p:spPr>
          <a:xfrm>
            <a:off x="6896100" y="6872288"/>
            <a:ext cx="384175" cy="481012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6" name="Multiply 43"/>
          <p:cNvSpPr/>
          <p:nvPr/>
        </p:nvSpPr>
        <p:spPr>
          <a:xfrm>
            <a:off x="8543925" y="5922963"/>
            <a:ext cx="482600" cy="4318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7" name="Multiply 44"/>
          <p:cNvSpPr/>
          <p:nvPr/>
        </p:nvSpPr>
        <p:spPr>
          <a:xfrm>
            <a:off x="6896100" y="5824538"/>
            <a:ext cx="373063" cy="500062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8" name="Multiply 45"/>
          <p:cNvSpPr/>
          <p:nvPr/>
        </p:nvSpPr>
        <p:spPr>
          <a:xfrm>
            <a:off x="10393363" y="7994650"/>
            <a:ext cx="460375" cy="4413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39" name="Multiply 46"/>
          <p:cNvSpPr/>
          <p:nvPr/>
        </p:nvSpPr>
        <p:spPr>
          <a:xfrm>
            <a:off x="8593138" y="7994650"/>
            <a:ext cx="460375" cy="4413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40" name="Multiply 47"/>
          <p:cNvSpPr/>
          <p:nvPr/>
        </p:nvSpPr>
        <p:spPr>
          <a:xfrm>
            <a:off x="6865938" y="7934325"/>
            <a:ext cx="446087" cy="515938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331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</a:t>
            </a:r>
            <a:r>
              <a:rPr lang="en-US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Ep.3</a:t>
            </a:r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858911" y="2077222"/>
            <a:ext cx="11990387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EX.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มีคนตกวิชาสังคมศึกษากี่คน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	1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1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	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3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3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 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	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4.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คน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5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ยังสรุปไม่ได้</a:t>
            </a:r>
          </a:p>
        </p:txBody>
      </p:sp>
      <p:pic>
        <p:nvPicPr>
          <p:cNvPr id="13318" name="รูปภาพ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9571" y="5649122"/>
            <a:ext cx="86772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434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</a:t>
            </a:r>
            <a:r>
              <a:rPr lang="en-US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Ep.3</a:t>
            </a:r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4341" name="กล่องข้อความ 5"/>
          <p:cNvSpPr txBox="1">
            <a:spLocks noChangeArrowheads="1"/>
          </p:cNvSpPr>
          <p:nvPr/>
        </p:nvSpPr>
        <p:spPr bwMode="auto">
          <a:xfrm>
            <a:off x="2001787" y="2005784"/>
            <a:ext cx="10910888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EX. 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ใครสอบผ่านวิชาเคมี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1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	2.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3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อิ๋ว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</a:t>
            </a: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	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4.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อุ๋ม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โอ๋ </a:t>
            </a:r>
            <a:r>
              <a:rPr lang="th-TH" altLang="en-US" sz="4800" dirty="0" err="1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แอ๋ม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>
              <a:lnSpc>
                <a:spcPct val="150000"/>
              </a:lnSpc>
            </a:pPr>
            <a:r>
              <a:rPr lang="en-US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     	5</a:t>
            </a:r>
            <a:r>
              <a:rPr lang="th-TH" altLang="en-US" sz="4800" dirty="0">
                <a:solidFill>
                  <a:srgbClr val="0D0D0D"/>
                </a:solidFill>
                <a:latin typeface="True Bold" pitchFamily="2" charset="-34"/>
                <a:ea typeface="Times New Roman" pitchFamily="18" charset="0"/>
                <a:cs typeface="True Bold" pitchFamily="2" charset="-34"/>
              </a:rPr>
              <a:t>. ยังสรุปไม่ได้</a:t>
            </a:r>
          </a:p>
        </p:txBody>
      </p:sp>
      <p:pic>
        <p:nvPicPr>
          <p:cNvPr id="14342" name="รูปภาพ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2447" y="5506246"/>
            <a:ext cx="86772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</a:t>
            </a:r>
            <a:r>
              <a:rPr lang="en-US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Ep.3</a:t>
            </a:r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30349" y="2148660"/>
            <a:ext cx="1383347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EX.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ใครที่สอบผ่าน 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วิชา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   1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โอ๋และ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2.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อิ๋ว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3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อิ๋ว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และอุ๋ม	</a:t>
            </a: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	 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อุ๋มแ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ละ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แอ๋ม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defRPr/>
            </a:pPr>
            <a:r>
              <a:rPr lang="en-US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      5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. </a:t>
            </a:r>
            <a:r>
              <a:rPr lang="th-TH" sz="4800" dirty="0" err="1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อุ๋มแ</a:t>
            </a:r>
            <a:r>
              <a:rPr lang="th-TH" sz="4800" dirty="0">
                <a:solidFill>
                  <a:srgbClr val="0D0D0D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ละโอ๋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pic>
        <p:nvPicPr>
          <p:cNvPr id="15366" name="รูปภาพ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0943" y="5791998"/>
            <a:ext cx="86772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638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6389" name="กล่องข้อความ 4"/>
          <p:cNvSpPr txBox="1">
            <a:spLocks noChangeArrowheads="1"/>
          </p:cNvSpPr>
          <p:nvPr/>
        </p:nvSpPr>
        <p:spPr bwMode="auto">
          <a:xfrm>
            <a:off x="2073225" y="2077222"/>
            <a:ext cx="14343113" cy="603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	ในการจัดทีมแข่งขันกีฬาของนักเรียนจำนวน 6 คน โดยเลือกจากนักเรียนชาย 6 คน คือ เปี๊ยก 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เจมส์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 เก่ง แมค 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ตั้ม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 และ ต้น และนักเรียนหญิง 5 คน คือ 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แนน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 ฟ้า ก้อย นุ้ย และแหวน การจัดทีมมีเงื่อนไขดังนี้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</a:pP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1.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 เปี๊ยกและแมคอยู่ร่วมทีมกัน 		</a:t>
            </a: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2. 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เก่งไม่ร่วมทีมกับนุ้ย</a:t>
            </a:r>
            <a:endParaRPr lang="en-US" altLang="en-US" sz="48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</a:pP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3. 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นุ้ยและแหวนอยู่ร่วมทีมกัน		</a:t>
            </a: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4. 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เจมส์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ไม่ร่วมทีมกับต้น</a:t>
            </a:r>
          </a:p>
          <a:p>
            <a:pPr marL="1257300" lvl="2" indent="-342900">
              <a:lnSpc>
                <a:spcPct val="115000"/>
              </a:lnSpc>
            </a:pP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5. 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แมคไม่ร่วมทีม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กับแนน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			</a:t>
            </a: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6. 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</a:t>
            </a:r>
            <a:r>
              <a:rPr lang="th-TH" altLang="en-US" sz="48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มส์อ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ยู่ร่วมทีมกับฟ้า</a:t>
            </a:r>
          </a:p>
          <a:p>
            <a:pPr marL="1257300" lvl="2" indent="-342900">
              <a:lnSpc>
                <a:spcPct val="115000"/>
              </a:lnSpc>
            </a:pPr>
            <a:r>
              <a:rPr lang="en-US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7. </a:t>
            </a: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เก่งอยู่ร่วมทีมกับฟ้า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741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30349" y="2077222"/>
            <a:ext cx="11414125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6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</a:t>
            </a:r>
            <a:r>
              <a:rPr lang="th-TH" sz="46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จะมีทีมหนึ่งที่มีเด็กหญิง 1 คน เด็กหญิงคนนั้นคือใคร</a:t>
            </a:r>
            <a:endParaRPr lang="en-US" sz="4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6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แนน			2. ฟ้า		</a:t>
            </a:r>
            <a:endParaRPr lang="en-US" sz="4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6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ก้อย			4. นุ้ย		</a:t>
            </a:r>
            <a:endParaRPr lang="en-US" sz="4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6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แหวน</a:t>
            </a:r>
            <a:endParaRPr lang="en-US" sz="4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30349" y="2005784"/>
            <a:ext cx="12495212" cy="664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ข้อใดเป็นไปไม่ได้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แมคกับเจมส์อยู่ทีมเดียวกัน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2. เจมส์กับนุ้ยอยู่คนละทีม</a:t>
            </a: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เปี๊ยกกับแนนอยู่ทีมเดียวกัน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4. ต้นกับฟ้าอยู่คนละทีม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ตั้มอยู่กับใครก็ได้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946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930349" y="2077222"/>
            <a:ext cx="13322300" cy="618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</a:t>
            </a: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ถ้ามีแนนอยู่ในทีมและมีเด็กหญิงอีก 3 คน สมาชิกในทีมจะมีใครบ้าง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1. นุ้ย เก่ง เปี๊ยก ฟ้า ก้อย			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2. ต้น ตั้ม ก้อย นุ้ย ฟ้า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3. เปี๊ยก ต้น ฟ้า นุ้ย แหวน		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4. นุ้ย ต้น ตั้ม ก้อย แหวน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5. เปี๊ยก แมค นุ้ย ก้อย แหวน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144927" y="5241014"/>
            <a:ext cx="5414621" cy="647700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/>
          </a:p>
        </p:txBody>
      </p:sp>
      <p:pic>
        <p:nvPicPr>
          <p:cNvPr id="20483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0485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016795" y="2291536"/>
            <a:ext cx="11700824" cy="57606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highlight>
                  <a:srgbClr val="FFFF00"/>
                </a:highlight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เราต้องดู “เงื่อนไข” ของการอยู่ร่วมทีมกันก่อนว่าใครอยู่ได้หรือไม่ได้ </a:t>
            </a:r>
            <a:endParaRPr lang="en-US" sz="4800" dirty="0">
              <a:highlight>
                <a:srgbClr val="FFFF00"/>
              </a:highlight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20487" name="กล่องข้อความ 6"/>
          <p:cNvSpPr txBox="1">
            <a:spLocks noChangeArrowheads="1"/>
          </p:cNvSpPr>
          <p:nvPr/>
        </p:nvSpPr>
        <p:spPr bwMode="auto">
          <a:xfrm>
            <a:off x="3241674" y="3443168"/>
            <a:ext cx="12278826" cy="601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เปี๊ยกและแมคอยู่ร่วมทีมกัน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เก่งไม่ร่วมทีมกับนุ้ย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นุ้ยและแหวนอยู่ร่วมทีมกัน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เจมส์ไม่ร่วมทีมกับต้น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แมคไม่ร่วมทีมกับแนน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เจมส์อยู่ร่วมทีมกับฟ้า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80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เก่งอยู่ร่วมทีมกับฟ้า</a:t>
            </a:r>
            <a:endParaRPr lang="en-US" altLang="en-US" sz="4800">
              <a:latin typeface="True Bold" pitchFamily="2" charset="-34"/>
              <a:ea typeface="Calibri" pitchFamily="34" charset="0"/>
              <a:cs typeface="True Bold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150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001787" y="2005784"/>
            <a:ext cx="1141412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จะมีทีมหนึ่งที่มีเด็กหญิง 1 คน เด็กหญิงคนนั้นคือใคร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แนน			2. ฟ้า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ก้อย			4. นุ้ย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แหวน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2" name="เครื่องหมายคูณ 1"/>
          <p:cNvSpPr/>
          <p:nvPr/>
        </p:nvSpPr>
        <p:spPr>
          <a:xfrm>
            <a:off x="3081287" y="5587184"/>
            <a:ext cx="3240087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เครื่องหมายคูณ 6"/>
          <p:cNvSpPr/>
          <p:nvPr/>
        </p:nvSpPr>
        <p:spPr>
          <a:xfrm>
            <a:off x="8477199" y="4526734"/>
            <a:ext cx="3240088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สี่เหลี่ยมผืนผ้า 23"/>
          <p:cNvSpPr/>
          <p:nvPr/>
        </p:nvSpPr>
        <p:spPr>
          <a:xfrm>
            <a:off x="3059113" y="8615363"/>
            <a:ext cx="3411537" cy="5746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3059113" y="7915275"/>
            <a:ext cx="3556000" cy="700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3059113" y="6578600"/>
            <a:ext cx="3556000" cy="762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3089275" y="7313613"/>
            <a:ext cx="3525838" cy="6651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2965450" y="5780088"/>
            <a:ext cx="4225925" cy="7635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2965450" y="5173663"/>
            <a:ext cx="4225925" cy="638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965450" y="4357688"/>
            <a:ext cx="4370388" cy="815975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latin typeface="True Bold" panose="02000506000000020004" pitchFamily="2" charset="-34"/>
              <a:cs typeface="True Bold" panose="02000506000000020004" pitchFamily="2" charset="-34"/>
            </a:endParaRPr>
          </a:p>
        </p:txBody>
      </p:sp>
      <p:pic>
        <p:nvPicPr>
          <p:cNvPr id="2253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2539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930349" y="2339974"/>
            <a:ext cx="14216162" cy="180894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      </a:t>
            </a:r>
            <a:r>
              <a:rPr lang="th-TH" sz="3600" dirty="0" err="1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การทำ</a:t>
            </a:r>
            <a:r>
              <a:rPr lang="th-TH" sz="3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ข้อสอบข้อนี้ เราต้องดู “เงื่อนไข” ของการอยู่ร่วมทีมกันก่อนว่าใครอยู่ได้หรือไม่ได้ </a:t>
            </a:r>
            <a:endParaRPr lang="en-US" sz="3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     ดังนั้นจากเงื่อนไขดังต่อไปนี้ เราควรจัดลำดับเงื่อนไขให้มี “ความต่อเนื่อง” กัน จากข้อมูลนี้ที่จะมีทีมละ 6 คน และต้องมีนักเรียนหญิงเพียงคนเดียวในทีม เราจะได้จัดสมาชิกให้อยู่ในทีมได้ </a:t>
            </a:r>
            <a:r>
              <a:rPr lang="en-US" sz="3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3 </a:t>
            </a:r>
            <a:r>
              <a:rPr lang="th-TH" sz="3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แบบดังต่อไปนี้</a:t>
            </a:r>
            <a:endParaRPr lang="en-US" sz="36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22541" name="กล่องข้อความ 18"/>
          <p:cNvSpPr txBox="1">
            <a:spLocks noChangeArrowheads="1"/>
          </p:cNvSpPr>
          <p:nvPr/>
        </p:nvSpPr>
        <p:spPr bwMode="auto">
          <a:xfrm>
            <a:off x="2268538" y="4368800"/>
            <a:ext cx="8404225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เปี๊ยกและแมคอยู่ร่วมทีมกัน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เก่งไม่ร่วมทีมกับนุ้ย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นุ้ยและแหวนอยู่ร่วมทีมกัน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เจมส์</a:t>
            </a: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ไม่ร่วมทีมกับต้น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แมคไม่ร่วมทีม</a:t>
            </a:r>
            <a:r>
              <a:rPr lang="th-TH" altLang="en-US" sz="40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กับแนน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เจ</a:t>
            </a:r>
            <a:r>
              <a:rPr lang="th-TH" altLang="en-US" sz="4000" dirty="0" err="1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มส์อ</a:t>
            </a: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ยู่ร่วมทีมกับฟ้า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pPr marL="1257300" lvl="2" indent="-342900">
              <a:lnSpc>
                <a:spcPct val="115000"/>
              </a:lnSpc>
              <a:buFont typeface="Century Gothic" pitchFamily="34" charset="0"/>
              <a:buAutoNum type="arabicPeriod"/>
            </a:pP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เก่งอยู่ร่วมทีมกับฟ้า</a:t>
            </a: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8929688" y="4356100"/>
            <a:ext cx="2994025" cy="688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th-TH" sz="4800" b="1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เปี๊ยก  แมค</a:t>
            </a:r>
            <a:endParaRPr lang="en-US" sz="1600" b="1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2777788" y="7197725"/>
            <a:ext cx="2994025" cy="688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th-TH" sz="4800" b="1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แนน</a:t>
            </a:r>
            <a:endParaRPr lang="en-US" sz="1600" b="1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8931275" y="8558213"/>
            <a:ext cx="2992438" cy="6873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th-TH" sz="4800" b="1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เจมส์ เก่ง ฟ้า</a:t>
            </a:r>
            <a:endParaRPr lang="en-US" sz="1600" b="1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12752388" y="6508750"/>
            <a:ext cx="2994025" cy="688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th-TH" sz="4800" b="1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ต้น</a:t>
            </a:r>
            <a:endParaRPr lang="en-US" sz="1600" b="1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12777788" y="5819775"/>
            <a:ext cx="2994025" cy="688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th-TH" sz="4800" b="1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นุ้ย แหวน</a:t>
            </a:r>
            <a:endParaRPr lang="en-US" sz="1600" b="1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2" grpId="0" animBg="1"/>
      <p:bldP spid="20" grpId="0" animBg="1"/>
      <p:bldP spid="21" grpId="0" animBg="1"/>
      <p:bldP spid="23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355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073225" y="2077222"/>
            <a:ext cx="11414125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จะมีทีมหนึ่งที่มีเด็กหญิง 1 คน เด็กหญิงคนนั้นคือใคร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แนน			2. ฟ้า		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ก้อย			4. นุ้ย		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แหวน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2" name="เครื่องหมายคูณ 1"/>
          <p:cNvSpPr/>
          <p:nvPr/>
        </p:nvSpPr>
        <p:spPr>
          <a:xfrm>
            <a:off x="2890787" y="5115697"/>
            <a:ext cx="3240088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เครื่องหมายคูณ 6"/>
          <p:cNvSpPr/>
          <p:nvPr/>
        </p:nvSpPr>
        <p:spPr>
          <a:xfrm>
            <a:off x="8147000" y="4082235"/>
            <a:ext cx="3241675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3560" name="รูปภาพ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10" y="4681515"/>
            <a:ext cx="10723563" cy="455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เครื่องหมายคูณ 9"/>
          <p:cNvSpPr/>
          <p:nvPr/>
        </p:nvSpPr>
        <p:spPr>
          <a:xfrm>
            <a:off x="2890787" y="3259910"/>
            <a:ext cx="3240088" cy="671512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458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pic>
        <p:nvPicPr>
          <p:cNvPr id="24582" name="รูปภาพ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6827" y="5077618"/>
            <a:ext cx="8786874" cy="404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กล่องข้อความ 5"/>
          <p:cNvSpPr txBox="1"/>
          <p:nvPr/>
        </p:nvSpPr>
        <p:spPr>
          <a:xfrm>
            <a:off x="1938374" y="1934346"/>
            <a:ext cx="12493625" cy="664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ข้อใดเป็นไปไม่ได้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1. แมคกับเจมส์อยู่ทีมเดียวกัน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2. เจมส์กับนุ้ยอยู่คนละทีม</a:t>
            </a: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3. เปี๊ยกกับแนนอยู่ทีมเดียวกัน		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4. ต้นกับฟ้าอยู่คนละทีม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5. ตั้มอยู่กับใครก็ได้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3343319" y="2189933"/>
            <a:ext cx="719138" cy="863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5603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5605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ตรรกศาสตร์ทางภาษา ตอน </a:t>
            </a:r>
            <a:r>
              <a:rPr lang="en-US" altLang="th-TH" sz="5400" b="1" dirty="0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3</a:t>
            </a:r>
            <a:endParaRPr lang="th-TH" altLang="th-TH" sz="5400" b="1" dirty="0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182857" y="1934346"/>
            <a:ext cx="13320712" cy="618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</a:t>
            </a: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.ถ้ามีแนนอยู่ในทีมและมีเด็กหญิงอีก 3 คน สมาชิกในทีมจะมีใครบ้าง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1. นุ้ย เก่ง เปี๊ยก ฟ้า ก้อย			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2. ต้น ตั้ม ก้อย นุ้ย ฟ้า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3. เปี๊ยก ต้น ฟ้า นุ้ย แหวน		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4. นุ้ย ต้น ตั้ม ก้อย แหวน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5. เปี๊ยก แมค นุ้ย ก้อย แหวน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  <p:sp>
        <p:nvSpPr>
          <p:cNvPr id="13" name="เครื่องหมายคูณ 12"/>
          <p:cNvSpPr/>
          <p:nvPr/>
        </p:nvSpPr>
        <p:spPr>
          <a:xfrm>
            <a:off x="4567282" y="3269433"/>
            <a:ext cx="1511300" cy="671513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เครื่องหมายคูณ 13"/>
          <p:cNvSpPr/>
          <p:nvPr/>
        </p:nvSpPr>
        <p:spPr>
          <a:xfrm>
            <a:off x="3265532" y="5271271"/>
            <a:ext cx="1512887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เครื่องหมายคูณ 14"/>
          <p:cNvSpPr/>
          <p:nvPr/>
        </p:nvSpPr>
        <p:spPr>
          <a:xfrm>
            <a:off x="3054394" y="7300096"/>
            <a:ext cx="2670175" cy="669925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5610" name="รูปภาพ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5389" y="3148792"/>
            <a:ext cx="8572560" cy="394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12233</TotalTime>
  <Words>1254</Words>
  <Application>Microsoft Office PowerPoint</Application>
  <PresentationFormat>Custom</PresentationFormat>
  <Paragraphs>141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Browallia New</vt:lpstr>
      <vt:lpstr>Calibri</vt:lpstr>
      <vt:lpstr>Century Gothic</vt:lpstr>
      <vt:lpstr>Cordia New</vt:lpstr>
      <vt:lpstr>Courier New</vt:lpstr>
      <vt:lpstr>DilleniaUPC</vt:lpstr>
      <vt:lpstr>Palatino Linotype</vt:lpstr>
      <vt:lpstr>True Bold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thitiwat.cha</dc:creator>
  <cp:lastModifiedBy>Kanteera</cp:lastModifiedBy>
  <cp:revision>1755</cp:revision>
  <cp:lastPrinted>2016-04-19T07:57:00Z</cp:lastPrinted>
  <dcterms:created xsi:type="dcterms:W3CDTF">2014-09-11T02:29:36Z</dcterms:created>
  <dcterms:modified xsi:type="dcterms:W3CDTF">2022-05-18T07:21:11Z</dcterms:modified>
</cp:coreProperties>
</file>