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2"/>
  </p:notesMasterIdLst>
  <p:handoutMasterIdLst>
    <p:handoutMasterId r:id="rId23"/>
  </p:handoutMasterIdLst>
  <p:sldIdLst>
    <p:sldId id="390" r:id="rId2"/>
    <p:sldId id="399" r:id="rId3"/>
    <p:sldId id="400" r:id="rId4"/>
    <p:sldId id="401" r:id="rId5"/>
    <p:sldId id="402" r:id="rId6"/>
    <p:sldId id="403" r:id="rId7"/>
    <p:sldId id="406" r:id="rId8"/>
    <p:sldId id="407" r:id="rId9"/>
    <p:sldId id="409" r:id="rId10"/>
    <p:sldId id="415" r:id="rId11"/>
    <p:sldId id="410" r:id="rId12"/>
    <p:sldId id="416" r:id="rId13"/>
    <p:sldId id="412" r:id="rId14"/>
    <p:sldId id="413" r:id="rId15"/>
    <p:sldId id="411" r:id="rId16"/>
    <p:sldId id="408" r:id="rId17"/>
    <p:sldId id="414" r:id="rId18"/>
    <p:sldId id="423" r:id="rId19"/>
    <p:sldId id="417" r:id="rId20"/>
    <p:sldId id="418" r:id="rId21"/>
  </p:sldIdLst>
  <p:sldSz cx="18291175" cy="10298113"/>
  <p:notesSz cx="6735763" cy="9866313"/>
  <p:defaultTextStyle>
    <a:defPPr>
      <a:defRPr lang="th-TH"/>
    </a:defPPr>
    <a:lvl1pPr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1pPr>
    <a:lvl2pPr marL="914400" indent="-457200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2pPr>
    <a:lvl3pPr marL="1828800" indent="-914400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3pPr>
    <a:lvl4pPr marL="2743200" indent="-1371600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4pPr>
    <a:lvl5pPr marL="3659188" indent="-1830388" algn="l" defTabSz="1828800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5pPr>
    <a:lvl6pPr marL="22860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6pPr>
    <a:lvl7pPr marL="27432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7pPr>
    <a:lvl8pPr marL="32004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8pPr>
    <a:lvl9pPr marL="3657600" algn="l" defTabSz="914400" rtl="0" eaLnBrk="1" latinLnBrk="0" hangingPunct="1">
      <a:defRPr sz="5600" kern="1200">
        <a:solidFill>
          <a:schemeClr val="tx1"/>
        </a:solidFill>
        <a:latin typeface="Palatino Linotype" pitchFamily="18" charset="0"/>
        <a:ea typeface="+mn-ea"/>
        <a:cs typeface="Browallia New" pitchFamily="34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3244">
          <p15:clr>
            <a:srgbClr val="A4A3A4"/>
          </p15:clr>
        </p15:guide>
        <p15:guide id="2" pos="57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  <a:srgbClr val="339933"/>
    <a:srgbClr val="FF0000"/>
    <a:srgbClr val="FFCCFF"/>
    <a:srgbClr val="FFFFCC"/>
    <a:srgbClr val="FF0066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66" y="852"/>
      </p:cViewPr>
      <p:guideLst>
        <p:guide orient="horz" pos="3244"/>
        <p:guide pos="57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anose="020B0304020202020204" pitchFamily="34" charset="-34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387B1FB9-4D82-4486-92F5-54485D168531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itchFamily="34" charset="-34"/>
                <a:ea typeface="MS PGothic" pitchFamily="34" charset="-128"/>
              </a:defRPr>
            </a:lvl1pPr>
          </a:lstStyle>
          <a:p>
            <a:fld id="{D591CACA-93DB-4D00-8EB2-E9A33098E0B4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6350" y="0"/>
            <a:ext cx="2917825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anose="020B0304020202020204" pitchFamily="34" charset="-34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EFE60FCB-DEBE-4C3E-A7DE-CC3A61706FFA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9775"/>
            <a:ext cx="65674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th-T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6350" y="9371013"/>
            <a:ext cx="2917825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rdia New" pitchFamily="34" charset="-34"/>
                <a:ea typeface="MS PGothic" pitchFamily="34" charset="-128"/>
              </a:defRPr>
            </a:lvl1pPr>
          </a:lstStyle>
          <a:p>
            <a:fld id="{698595F6-6FA0-4EC9-9843-9A881E33C6CE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MS PGothic" panose="020B0600070205080204" pitchFamily="34" charset="-128"/>
      </a:defRPr>
    </a:lvl1pPr>
    <a:lvl2pPr marL="914400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2pPr>
    <a:lvl3pPr marL="1828800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3pPr>
    <a:lvl4pPr marL="2743200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4pPr>
    <a:lvl5pPr marL="3659188" algn="l" defTabSz="1828800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Cordia New" panose="020B0304020202020204" pitchFamily="34" charset="-34"/>
        <a:ea typeface="MS PGothic" panose="020B0600070205080204" pitchFamily="34" charset="-128"/>
        <a:cs typeface="Cordia New" charset="0"/>
      </a:defRPr>
    </a:lvl5pPr>
    <a:lvl6pPr marL="4574286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9143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4000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8858" algn="l" defTabSz="182971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145DD59-C259-4D6B-80BB-30549438573F}" type="slidenum">
              <a:rPr lang="th-TH" altLang="th-TH">
                <a:cs typeface="Cordia New" pitchFamily="34" charset="-34"/>
              </a:rPr>
              <a:pPr/>
              <a:t>1</a:t>
            </a:fld>
            <a:endParaRPr lang="th-TH" altLang="th-TH">
              <a:cs typeface="Cordia New" pitchFamily="34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838" y="915389"/>
            <a:ext cx="15547499" cy="6407715"/>
          </a:xfrm>
        </p:spPr>
        <p:txBody>
          <a:bodyPr/>
          <a:lstStyle>
            <a:lvl1pPr>
              <a:lnSpc>
                <a:spcPct val="100000"/>
              </a:lnSpc>
              <a:defRPr sz="14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676" y="7437526"/>
            <a:ext cx="12803823" cy="1830776"/>
          </a:xfrm>
        </p:spPr>
        <p:txBody>
          <a:bodyPr>
            <a:normAutofit/>
          </a:bodyPr>
          <a:lstStyle>
            <a:lvl1pPr marL="0" indent="0" algn="ctr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1pPr>
            <a:lvl2pPr marL="81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0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0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82BC4-F043-4BD7-8B6A-8BF7F152E804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82358-DB23-46FB-94BF-FA1774E30BAA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3A06A-29E4-445A-9930-A73AFA14C95C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4DF5D-233E-430F-AC02-550682291930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993188" y="589280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393238" y="589280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594725" y="5892800"/>
            <a:ext cx="169863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877" y="2059623"/>
            <a:ext cx="15547499" cy="3761672"/>
          </a:xfrm>
        </p:spPr>
        <p:txBody>
          <a:bodyPr/>
          <a:lstStyle>
            <a:lvl1pPr algn="ctr" defTabSz="163366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86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877" y="6109738"/>
            <a:ext cx="15547499" cy="1699665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66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505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73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41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010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78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46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84520-5883-419A-BE7E-77A0B4FDBB63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AA877-BA6F-4EA8-84D8-C060EF414480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014" y="2402894"/>
            <a:ext cx="8078602" cy="6796279"/>
          </a:xfrm>
        </p:spPr>
        <p:txBody>
          <a:bodyPr/>
          <a:lstStyle>
            <a:lvl1pPr>
              <a:defRPr sz="4300"/>
            </a:lvl1pPr>
            <a:lvl2pPr>
              <a:defRPr sz="29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31647" y="2402893"/>
            <a:ext cx="8084699" cy="67967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12C95-E384-4CB6-B796-A4C4C6EB76AB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6E18FAB-9FC0-414E-BD48-84EBE58E5CDA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559" y="2402893"/>
            <a:ext cx="8081779" cy="915388"/>
          </a:xfrm>
        </p:spPr>
        <p:txBody>
          <a:bodyPr anchor="b">
            <a:noAutofit/>
          </a:bodyPr>
          <a:lstStyle>
            <a:lvl1pPr marL="0" indent="0" algn="ctr">
              <a:buNone/>
              <a:defRPr sz="4300" b="0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8015" y="2402893"/>
            <a:ext cx="8084953" cy="915388"/>
          </a:xfrm>
        </p:spPr>
        <p:txBody>
          <a:bodyPr anchor="b">
            <a:noAutofit/>
          </a:bodyPr>
          <a:lstStyle>
            <a:lvl1pPr marL="0" indent="0" algn="ctr">
              <a:buNone/>
              <a:defRPr sz="4300" b="0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559" y="3322858"/>
            <a:ext cx="8084699" cy="5876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9346791" y="3322858"/>
            <a:ext cx="8084699" cy="58761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D51E9-31FA-4136-9014-99F17BA2E979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AD1052F4-7A9F-4DEE-9289-F054D226CA46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1CEA8-7695-438B-BA40-7D04A49B7A80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D4AF1-6A3D-4DA8-AFE5-9634FEC6A7E0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DFD01-A53A-4C51-AFD9-C11EB8C5CC54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9F357-D4D5-4159-A579-DFA9536DA147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6226" y="400482"/>
            <a:ext cx="6017671" cy="3146646"/>
          </a:xfrm>
        </p:spPr>
        <p:txBody>
          <a:bodyPr/>
          <a:lstStyle>
            <a:lvl1pPr algn="ctr">
              <a:lnSpc>
                <a:spcPct val="100000"/>
              </a:lnSpc>
              <a:defRPr sz="50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8525" y="410018"/>
            <a:ext cx="9993461" cy="8789154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16226" y="3661552"/>
            <a:ext cx="6017671" cy="553762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9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8D179-2BE7-473A-B7A0-8672760FE68F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CB25E-F470-4655-90F5-C31316BD5A06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735" y="343270"/>
            <a:ext cx="11425631" cy="1344476"/>
          </a:xfrm>
        </p:spPr>
        <p:txBody>
          <a:bodyPr/>
          <a:lstStyle>
            <a:lvl1pPr algn="ctr">
              <a:lnSpc>
                <a:spcPct val="100000"/>
              </a:lnSpc>
              <a:defRPr sz="5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16776" y="1716352"/>
            <a:ext cx="12111550" cy="6818925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5700"/>
            </a:lvl1pPr>
            <a:lvl2pPr marL="816834" indent="0">
              <a:buNone/>
              <a:defRPr sz="5000"/>
            </a:lvl2pPr>
            <a:lvl3pPr marL="1633667" indent="0">
              <a:buNone/>
              <a:defRPr sz="4300"/>
            </a:lvl3pPr>
            <a:lvl4pPr marL="2450501" indent="0">
              <a:buNone/>
              <a:defRPr sz="3600"/>
            </a:lvl4pPr>
            <a:lvl5pPr marL="3267334" indent="0">
              <a:buNone/>
              <a:defRPr sz="3600"/>
            </a:lvl5pPr>
            <a:lvl6pPr marL="4084168" indent="0">
              <a:buNone/>
              <a:defRPr sz="3600"/>
            </a:lvl6pPr>
            <a:lvl7pPr marL="4901001" indent="0">
              <a:buNone/>
              <a:defRPr sz="3600"/>
            </a:lvl7pPr>
            <a:lvl8pPr marL="5717835" indent="0">
              <a:buNone/>
              <a:defRPr sz="3600"/>
            </a:lvl8pPr>
            <a:lvl9pPr marL="6534668" indent="0">
              <a:buNone/>
              <a:defRPr sz="3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9735" y="8724790"/>
            <a:ext cx="11425631" cy="800964"/>
          </a:xfrm>
        </p:spPr>
        <p:txBody>
          <a:bodyPr>
            <a:normAutofit/>
          </a:bodyPr>
          <a:lstStyle>
            <a:lvl1pPr marL="0" indent="0" algn="ctr">
              <a:buNone/>
              <a:defRPr sz="29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025C6-D738-4FDF-80E4-C8EC3D1F718B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4208D-0F7B-4F01-B508-BFDE580EE548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C13FF-6C96-4B30-8EE6-AA7A4757CC39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4C9F67-FFCD-434F-8A3C-8D8A6853A7ED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1102" y="412403"/>
            <a:ext cx="4115514" cy="87867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559" y="412403"/>
            <a:ext cx="12041690" cy="87867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9B248-5D21-4FEE-8B1B-D209720EC31F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C6A78-1024-45F9-BC22-4FF5A5354C7F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16462375" cy="2403475"/>
          </a:xfrm>
          <a:prstGeom prst="rect">
            <a:avLst/>
          </a:prstGeom>
        </p:spPr>
        <p:txBody>
          <a:bodyPr vert="horz" lIns="163367" tIns="81683" rIns="163367" bIns="81683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403475"/>
            <a:ext cx="16462375" cy="679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63367" tIns="81683" rIns="163367" bIns="81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text styles</a:t>
            </a:r>
          </a:p>
          <a:p>
            <a:pPr lvl="1"/>
            <a:r>
              <a:rPr lang="en-US" altLang="th-TH"/>
              <a:t>Second level</a:t>
            </a:r>
          </a:p>
          <a:p>
            <a:pPr lvl="2"/>
            <a:r>
              <a:rPr lang="en-US" altLang="th-TH"/>
              <a:t>Third level</a:t>
            </a:r>
          </a:p>
          <a:p>
            <a:pPr lvl="3"/>
            <a:r>
              <a:rPr lang="en-US" altLang="th-TH"/>
              <a:t>Fourth level</a:t>
            </a:r>
          </a:p>
          <a:p>
            <a:pPr lvl="4"/>
            <a:r>
              <a:rPr lang="en-US" altLang="th-TH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28575" y="9544050"/>
            <a:ext cx="4173538" cy="549275"/>
          </a:xfrm>
          <a:prstGeom prst="rect">
            <a:avLst/>
          </a:prstGeom>
        </p:spPr>
        <p:txBody>
          <a:bodyPr vert="horz" wrap="square" lIns="163367" tIns="81683" rIns="81683" bIns="8168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100">
                <a:solidFill>
                  <a:srgbClr val="595959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74281BC9-D00B-417A-9045-31B4361424EE}" type="datetimeFigureOut">
              <a:rPr lang="th-TH" altLang="th-TH"/>
              <a:pPr>
                <a:defRPr/>
              </a:pPr>
              <a:t>08/06/65</a:t>
            </a:fld>
            <a:endParaRPr lang="th-TH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9213" y="9544050"/>
            <a:ext cx="5695950" cy="549275"/>
          </a:xfrm>
          <a:prstGeom prst="rect">
            <a:avLst/>
          </a:prstGeom>
        </p:spPr>
        <p:txBody>
          <a:bodyPr vert="horz" lIns="81683" tIns="81683" rIns="163367" bIns="81683" rtlCol="0" anchor="ctr"/>
          <a:lstStyle>
            <a:lvl1pPr algn="l" defTabSz="1829714" eaLnBrk="1" fontAlgn="auto" hangingPunct="1">
              <a:spcBef>
                <a:spcPts val="0"/>
              </a:spcBef>
              <a:spcAft>
                <a:spcPts val="0"/>
              </a:spcAft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89438" y="9544050"/>
            <a:ext cx="1123950" cy="549275"/>
          </a:xfrm>
          <a:prstGeom prst="rect">
            <a:avLst/>
          </a:prstGeom>
        </p:spPr>
        <p:txBody>
          <a:bodyPr vert="horz" wrap="square" lIns="49010" tIns="81683" rIns="81683" bIns="81683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100">
                <a:solidFill>
                  <a:srgbClr val="595959"/>
                </a:solidFill>
                <a:latin typeface="Century Gothic" pitchFamily="34" charset="0"/>
                <a:ea typeface="MS PGothic" pitchFamily="34" charset="-128"/>
              </a:defRPr>
            </a:lvl1pPr>
          </a:lstStyle>
          <a:p>
            <a:fld id="{1FDDC704-8A0F-4C42-B7AC-E7F61094FA69}" type="slidenum">
              <a:rPr lang="th-TH" altLang="th-TH"/>
              <a:pPr/>
              <a:t>‹#›</a:t>
            </a:fld>
            <a:endParaRPr lang="th-TH" altLang="th-TH"/>
          </a:p>
        </p:txBody>
      </p:sp>
      <p:sp>
        <p:nvSpPr>
          <p:cNvPr id="7" name="Oval 6"/>
          <p:cNvSpPr/>
          <p:nvPr/>
        </p:nvSpPr>
        <p:spPr>
          <a:xfrm>
            <a:off x="16917988" y="975995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6336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/>
          </a:p>
        </p:txBody>
      </p:sp>
      <p:sp>
        <p:nvSpPr>
          <p:cNvPr id="8" name="Oval 7"/>
          <p:cNvSpPr/>
          <p:nvPr/>
        </p:nvSpPr>
        <p:spPr>
          <a:xfrm>
            <a:off x="1138238" y="9759950"/>
            <a:ext cx="169862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67" tIns="81683" rIns="163367" bIns="81683"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31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Browallia New" panose="020B0604020202020204" pitchFamily="34" charset="-34"/>
          <a:ea typeface="MS PGothic" panose="020B0600070205080204" pitchFamily="34" charset="-128"/>
          <a:cs typeface="MS PGothic" charset="0"/>
        </a:defRPr>
      </a:lvl1pPr>
      <a:lvl2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2pPr>
      <a:lvl3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3pPr>
      <a:lvl4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4pPr>
      <a:lvl5pPr algn="ctr" defTabSz="1633538" rtl="0" eaLnBrk="0" fontAlgn="base" hangingPunct="0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MS PGothic" panose="020B0600070205080204" pitchFamily="34" charset="-128"/>
          <a:cs typeface="MS PGothic" charset="0"/>
        </a:defRPr>
      </a:lvl5pPr>
      <a:lvl6pPr marL="4572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6pPr>
      <a:lvl7pPr marL="9144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7pPr>
      <a:lvl8pPr marL="13716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8pPr>
      <a:lvl9pPr marL="1828800" algn="ctr" defTabSz="1633538" rtl="0" fontAlgn="base">
        <a:lnSpc>
          <a:spcPts val="10363"/>
        </a:lnSpc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Browallia New" charset="0"/>
          <a:ea typeface="ＭＳ Ｐゴシック" charset="0"/>
          <a:cs typeface="ＭＳ Ｐゴシック" charset="0"/>
        </a:defRPr>
      </a:lvl9pPr>
    </p:titleStyle>
    <p:bodyStyle>
      <a:lvl1pPr marL="611188" indent="-611188" algn="l" defTabSz="16335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3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MS PGothic" panose="020B0600070205080204" pitchFamily="34" charset="-128"/>
        </a:defRPr>
      </a:lvl1pPr>
      <a:lvl2pPr marL="1327150" indent="-509588" algn="l" defTabSz="1633538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2pPr>
      <a:lvl3pPr marL="2041525" indent="-407988" algn="l" defTabSz="16335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3pPr>
      <a:lvl4pPr marL="2857500" indent="-407988" algn="l" defTabSz="1633538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4pPr>
      <a:lvl5pPr marL="3675063" indent="-407988" algn="l" defTabSz="16335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900" kern="1200">
          <a:solidFill>
            <a:srgbClr val="7F7F7F"/>
          </a:solidFill>
          <a:latin typeface="DilleniaUPC" panose="02020603050405020304" pitchFamily="18" charset="-34"/>
          <a:ea typeface="MS PGothic" panose="020B0600070205080204" pitchFamily="34" charset="-128"/>
          <a:cs typeface="Browallia New" charset="0"/>
        </a:defRPr>
      </a:lvl5pPr>
      <a:lvl6pPr marL="4492584" indent="-408417" algn="l" defTabSz="1633667" rtl="0" eaLnBrk="1" latinLnBrk="0" hangingPunct="1">
        <a:spcBef>
          <a:spcPct val="20000"/>
        </a:spcBef>
        <a:buFont typeface="Courier New" pitchFamily="49" charset="0"/>
        <a:buChar char="o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5309418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6126251" indent="-408417" algn="l" defTabSz="1633667" rtl="0" eaLnBrk="1" latinLnBrk="0" hangingPunct="1">
        <a:spcBef>
          <a:spcPct val="20000"/>
        </a:spcBef>
        <a:buFont typeface="Courier New" pitchFamily="49" charset="0"/>
        <a:buChar char="o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6943085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8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667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505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73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41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010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7835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46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563" y="-123825"/>
            <a:ext cx="18495963" cy="1040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6562388" y="9685338"/>
            <a:ext cx="72072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1008063" y="9621838"/>
            <a:ext cx="72072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97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728788" y="2989263"/>
            <a:ext cx="14330362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th-TH" altLang="th-TH" sz="140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7172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7173" name="กล่องข้อความ 9"/>
          <p:cNvSpPr txBox="1">
            <a:spLocks noChangeArrowheads="1"/>
          </p:cNvSpPr>
          <p:nvPr/>
        </p:nvSpPr>
        <p:spPr bwMode="auto">
          <a:xfrm>
            <a:off x="2665413" y="3379788"/>
            <a:ext cx="1339215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5400">
                <a:latin typeface="True Bold" pitchFamily="2" charset="-34"/>
                <a:cs typeface="True Bold" pitchFamily="2" charset="-34"/>
              </a:rPr>
              <a:t>      การอ่านจับใจความ</a:t>
            </a:r>
            <a:r>
              <a:rPr lang="en-US" altLang="en-US" sz="5400">
                <a:latin typeface="True Bold" pitchFamily="2" charset="-34"/>
                <a:cs typeface="True Bold" pitchFamily="2" charset="-34"/>
              </a:rPr>
              <a:t> </a:t>
            </a:r>
            <a:r>
              <a:rPr lang="th-TH" altLang="en-US" sz="5400">
                <a:latin typeface="True Bold" pitchFamily="2" charset="-34"/>
                <a:cs typeface="True Bold" pitchFamily="2" charset="-34"/>
              </a:rPr>
              <a:t>คือ การอ่านเพื่อหาส่วนสำคัญที่เป็นข้อคิด ความคิดสำคัญหลักของข้อความ หรือเรื่องที่อ่าน เป็นข้อความที่คลุมข้อความอื่น ๆ ในย่อหน้าหนึ่ง ๆ ไว้ทั้งหมด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819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8197" name="กล่องข้อความ 6"/>
          <p:cNvSpPr txBox="1">
            <a:spLocks noChangeArrowheads="1"/>
          </p:cNvSpPr>
          <p:nvPr/>
        </p:nvSpPr>
        <p:spPr bwMode="auto">
          <a:xfrm>
            <a:off x="3241675" y="2989263"/>
            <a:ext cx="12599988" cy="497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5400">
                <a:latin typeface="True Bold" pitchFamily="2" charset="-34"/>
                <a:cs typeface="True Bold" pitchFamily="2" charset="-34"/>
              </a:rPr>
              <a:t>	ใจความสำคัญของเรื่อง คือ ข้อความที่มีสาระคลุมข้อความอื่น ๆ ในย่อหน้านั้นหรือเรื่องนั้นทั้งหมด ข้อความอื่น ๆ เป็นเพียงส่วนขยายใจความสำคัญเท่านั้น ข้อความหนึ่งหรือตอนหนึ่งจะมีใจความสำคัญที่สุด</a:t>
            </a:r>
            <a:endParaRPr lang="en-US" altLang="en-US" sz="5400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922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9221" name="กล่องข้อความ 7"/>
          <p:cNvSpPr txBox="1">
            <a:spLocks noChangeArrowheads="1"/>
          </p:cNvSpPr>
          <p:nvPr/>
        </p:nvSpPr>
        <p:spPr bwMode="auto">
          <a:xfrm>
            <a:off x="2449513" y="2700338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5400">
                <a:solidFill>
                  <a:srgbClr val="0000FF"/>
                </a:solidFill>
                <a:latin typeface="True Bold" pitchFamily="2" charset="-34"/>
                <a:cs typeface="True Bold" pitchFamily="2" charset="-34"/>
              </a:rPr>
              <a:t>หลักการจับใจความสำคัญ</a:t>
            </a:r>
            <a:endParaRPr lang="en-US" altLang="en-US" sz="5400">
              <a:solidFill>
                <a:srgbClr val="0000FF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0" name="กล่องข้อความ 9"/>
          <p:cNvSpPr txBox="1">
            <a:spLocks noChangeArrowheads="1"/>
          </p:cNvSpPr>
          <p:nvPr/>
        </p:nvSpPr>
        <p:spPr bwMode="auto">
          <a:xfrm>
            <a:off x="3960813" y="3940175"/>
            <a:ext cx="1136015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5400">
                <a:solidFill>
                  <a:srgbClr val="000000"/>
                </a:solidFill>
                <a:latin typeface="True Bold" pitchFamily="2" charset="-34"/>
                <a:cs typeface="True Bold" pitchFamily="2" charset="-34"/>
              </a:rPr>
              <a:t>อ่านเรื่องราวอย่างคร่าว ๆ พอเข้าใจ</a:t>
            </a:r>
            <a:endParaRPr lang="en-US" altLang="en-US" sz="540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1" name="กล่องข้อความ 10"/>
          <p:cNvSpPr txBox="1">
            <a:spLocks noChangeArrowheads="1"/>
          </p:cNvSpPr>
          <p:nvPr/>
        </p:nvSpPr>
        <p:spPr bwMode="auto">
          <a:xfrm>
            <a:off x="3960813" y="5722938"/>
            <a:ext cx="124571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>
                <a:latin typeface="True Bold" pitchFamily="2" charset="-34"/>
                <a:cs typeface="True Bold" pitchFamily="2" charset="-34"/>
              </a:rPr>
              <a:t>พิจารณาทีละย่อหน้า หาประโยคใจความสำคัญของแต่ละย่อหน้า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0244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0245" name="กล่องข้อความ 4"/>
          <p:cNvSpPr txBox="1">
            <a:spLocks noChangeArrowheads="1"/>
          </p:cNvSpPr>
          <p:nvPr/>
        </p:nvSpPr>
        <p:spPr bwMode="auto">
          <a:xfrm>
            <a:off x="2449513" y="2700338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5400">
                <a:solidFill>
                  <a:srgbClr val="0000FF"/>
                </a:solidFill>
                <a:latin typeface="True Bold" pitchFamily="2" charset="-34"/>
                <a:cs typeface="True Bold" pitchFamily="2" charset="-34"/>
              </a:rPr>
              <a:t>หลักการจับใจความสำคัญ</a:t>
            </a:r>
            <a:endParaRPr lang="en-US" altLang="en-US" sz="5400">
              <a:solidFill>
                <a:srgbClr val="0000FF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0246" name="กล่องข้อความ 8"/>
          <p:cNvSpPr txBox="1">
            <a:spLocks noChangeArrowheads="1"/>
          </p:cNvSpPr>
          <p:nvPr/>
        </p:nvSpPr>
        <p:spPr bwMode="auto">
          <a:xfrm>
            <a:off x="3529013" y="4133850"/>
            <a:ext cx="12312650" cy="372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5400">
                <a:latin typeface="True Bold" pitchFamily="2" charset="-34"/>
                <a:cs typeface="True Bold" pitchFamily="2" charset="-34"/>
              </a:rPr>
              <a:t>ตัดส่วนที่เป็นรายละเอียดออกได้ เช่น ตัวอย่าง สำนวนโวหาร อุปมาอุปไมย(การเปรียบเทียบ) ตัวเลข สถิติ ตลอดจนคำถามหรือคำพูดของผู้เขียนซึ่งเป็นส่วนขยายใจความสำคัญ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126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1269" name="กล่องข้อความ 4"/>
          <p:cNvSpPr txBox="1">
            <a:spLocks noChangeArrowheads="1"/>
          </p:cNvSpPr>
          <p:nvPr/>
        </p:nvSpPr>
        <p:spPr bwMode="auto">
          <a:xfrm>
            <a:off x="2449513" y="2700338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5400">
                <a:solidFill>
                  <a:srgbClr val="0000FF"/>
                </a:solidFill>
                <a:latin typeface="True Bold" pitchFamily="2" charset="-34"/>
                <a:cs typeface="True Bold" pitchFamily="2" charset="-34"/>
              </a:rPr>
              <a:t>หลักการจับใจความสำคัญ</a:t>
            </a:r>
            <a:endParaRPr lang="en-US" altLang="en-US" sz="5400">
              <a:solidFill>
                <a:srgbClr val="0000FF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1270" name="กล่องข้อความ 6"/>
          <p:cNvSpPr txBox="1">
            <a:spLocks noChangeArrowheads="1"/>
          </p:cNvSpPr>
          <p:nvPr/>
        </p:nvSpPr>
        <p:spPr bwMode="auto">
          <a:xfrm>
            <a:off x="4176713" y="4457700"/>
            <a:ext cx="110553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>
                <a:latin typeface="True Bold" pitchFamily="2" charset="-34"/>
                <a:cs typeface="True Bold" pitchFamily="2" charset="-34"/>
              </a:rPr>
              <a:t>เรียบเรียงใจความสำคัญของเรื่องด้วยภาษาของตนเอง</a:t>
            </a:r>
            <a:endParaRPr lang="en-US" altLang="en-US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2292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2293" name="กล่องข้อความ 5"/>
          <p:cNvSpPr txBox="1">
            <a:spLocks noChangeArrowheads="1"/>
          </p:cNvSpPr>
          <p:nvPr/>
        </p:nvSpPr>
        <p:spPr bwMode="auto">
          <a:xfrm>
            <a:off x="2333625" y="2484438"/>
            <a:ext cx="12890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ใจความสำคัญจะปรากฏอยู่ในตำแหน่งของข้อความดังต่อไปนี้</a:t>
            </a:r>
            <a:endParaRPr lang="en-US" altLang="en-US" sz="4800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2294" name="กล่องข้อความ 9"/>
          <p:cNvSpPr txBox="1">
            <a:spLocks noChangeArrowheads="1"/>
          </p:cNvSpPr>
          <p:nvPr/>
        </p:nvSpPr>
        <p:spPr bwMode="auto">
          <a:xfrm>
            <a:off x="3241675" y="3708400"/>
            <a:ext cx="11807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latin typeface="True Bold" pitchFamily="2" charset="-34"/>
                <a:cs typeface="True Bold" pitchFamily="2" charset="-34"/>
              </a:rPr>
              <a:t>อยู่ในตำแหน่งต้นของย่อหน้าและมีรายละเอียดวางอยู่ในตำแหน่งถัดไป</a:t>
            </a:r>
            <a:endParaRPr lang="en-US" altLang="en-US" sz="480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2" name="กล่องข้อความ 11"/>
          <p:cNvSpPr txBox="1">
            <a:spLocks noChangeArrowheads="1"/>
          </p:cNvSpPr>
          <p:nvPr/>
        </p:nvSpPr>
        <p:spPr bwMode="auto">
          <a:xfrm>
            <a:off x="1930349" y="5243513"/>
            <a:ext cx="143590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        การพัฒนาชนบทมีความจำเป็นและสำคัญยิ่งสำหรับประเทศไทย เพราะสภาพชนบทของเรายังต้องการพัฒนาในหลาย ๆ ด้าน ไม่ว่าจะเป็นเรื่องที่ดินทำกิน การประกอบอาชีพ ความเป็นอยู่ ปัญหาการขาดการศึกษาและสาธารณสุขที่เหมาะสม ซึ่งเรื่องต่าง ๆ เหล่านี้มีความสัมพันธ์กันอย่างยิ่งกับ ความยากจนและมักจะเป็นวงจรที่มีปัจจัยหนึ่งเป็นสาเหตุของอีกปัจจัยหนึ่งเสมอ.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331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3317" name="กล่องข้อความ 6"/>
          <p:cNvSpPr txBox="1">
            <a:spLocks noChangeArrowheads="1"/>
          </p:cNvSpPr>
          <p:nvPr/>
        </p:nvSpPr>
        <p:spPr bwMode="auto">
          <a:xfrm>
            <a:off x="2333625" y="2484438"/>
            <a:ext cx="12890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ใจความสำคัญจะปรากฏอยู่ในตำแหน่งของข้อความดังต่อไปนี้</a:t>
            </a:r>
            <a:endParaRPr lang="en-US" altLang="en-US" sz="4800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3318" name="กล่องข้อความ 8"/>
          <p:cNvSpPr txBox="1">
            <a:spLocks noChangeArrowheads="1"/>
          </p:cNvSpPr>
          <p:nvPr/>
        </p:nvSpPr>
        <p:spPr bwMode="auto">
          <a:xfrm>
            <a:off x="2808288" y="3808413"/>
            <a:ext cx="131778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333333"/>
                </a:solidFill>
                <a:latin typeface="True Bold" pitchFamily="2" charset="-34"/>
                <a:cs typeface="True Bold" pitchFamily="2" charset="-34"/>
              </a:rPr>
              <a:t>อยู่ในตำแหน่งท้ายของย่อหน้า โดยกล่าวถึงรายละเอียดต่างไว้ก่อนในตอนต้น</a:t>
            </a:r>
            <a:endParaRPr lang="en-US" altLang="en-US" sz="480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1" name="กล่องข้อความ 10"/>
          <p:cNvSpPr txBox="1">
            <a:spLocks noChangeArrowheads="1"/>
          </p:cNvSpPr>
          <p:nvPr/>
        </p:nvSpPr>
        <p:spPr bwMode="auto">
          <a:xfrm>
            <a:off x="2073225" y="5292725"/>
            <a:ext cx="1428759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cs typeface="True Bold" pitchFamily="2" charset="-34"/>
              </a:rPr>
              <a:t>	บางคนอ่านหนังสือเพียงเฉพาะเรื่องราว คือ อ่านแต่เรื่องในวงอาชีพของตนถ้าทำอย่างนั้นก็นับว่ายังไม่ได้ผลเต็มที่เพราะขาดความรู้ในวงการทั่วไป ทางที่ดีเขาควรขยายขอบเขตการอ่านให้กว้างขวางออกไปอีก</a:t>
            </a:r>
            <a:endParaRPr lang="th-TH" altLang="en-US" sz="4800" dirty="0">
              <a:solidFill>
                <a:srgbClr val="444444"/>
              </a:solidFill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434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4341" name="กล่องข้อความ 5"/>
          <p:cNvSpPr txBox="1">
            <a:spLocks noChangeArrowheads="1"/>
          </p:cNvSpPr>
          <p:nvPr/>
        </p:nvSpPr>
        <p:spPr bwMode="auto">
          <a:xfrm>
            <a:off x="2333625" y="2484438"/>
            <a:ext cx="12890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ใจความสำคัญจะปรากฏอยู่ในตำแหน่งของข้อความดังต่อไปนี้</a:t>
            </a:r>
            <a:endParaRPr lang="en-US" altLang="en-US" sz="4800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4342" name="กล่องข้อความ 6"/>
          <p:cNvSpPr txBox="1">
            <a:spLocks noChangeArrowheads="1"/>
          </p:cNvSpPr>
          <p:nvPr/>
        </p:nvSpPr>
        <p:spPr bwMode="auto">
          <a:xfrm>
            <a:off x="4249043" y="3819526"/>
            <a:ext cx="119903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อยู่ในตำแหน่งต้นและท้ายย่อหน้า มีรายละเอียดอยู่ตรงกลาง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9" name="กล่องข้อความ 8"/>
          <p:cNvSpPr txBox="1">
            <a:spLocks noChangeArrowheads="1"/>
          </p:cNvSpPr>
          <p:nvPr/>
        </p:nvSpPr>
        <p:spPr bwMode="auto">
          <a:xfrm>
            <a:off x="1930349" y="4791866"/>
            <a:ext cx="1471622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     รถยนต์นับได้ว่าเป็นพาหนะที่จำเป็นสำหรับธุรกิจ เพราะนักธุรกิจไม่ต้องการใช้เวลามากในการเดินทาง การเพิ่มความสะดวกรวดเร็วได้มากเท่าไรก็ยิ่งเป็นการเพิ่มกำไรให้นักธุรกิจได้มากเท่านั้น นอกเหนือจากความจำเป็นพื้นฐานคือ ปัจจัย ๔ อันได้แก่ อาหาร ที่อยู่อาศัย ยารักษาโรคและเครื่องนุ่งห่ม อาจกล่าวได้ว่ารถยนต์ คือ ปัจจัยที่ ๕ ของนักธุรกิจ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5364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5365" name="กล่องข้อความ 5"/>
          <p:cNvSpPr txBox="1">
            <a:spLocks noChangeArrowheads="1"/>
          </p:cNvSpPr>
          <p:nvPr/>
        </p:nvSpPr>
        <p:spPr bwMode="auto">
          <a:xfrm>
            <a:off x="2333625" y="2484438"/>
            <a:ext cx="12890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ใจความสำคัญจะปรากฏอยู่ในตำแหน่งของข้อความดังต่อไปนี้</a:t>
            </a:r>
            <a:endParaRPr lang="en-US" altLang="en-US" sz="4800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5366" name="กล่องข้อความ 6"/>
          <p:cNvSpPr txBox="1">
            <a:spLocks noChangeArrowheads="1"/>
          </p:cNvSpPr>
          <p:nvPr/>
        </p:nvSpPr>
        <p:spPr bwMode="auto">
          <a:xfrm>
            <a:off x="4265308" y="3827269"/>
            <a:ext cx="119903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อยู่ในตำแหน่งต้นและท้ายย่อหน้า มีรายละเอียดอยู่ตรงกลาง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5367" name="กล่องข้อความ 7"/>
          <p:cNvSpPr txBox="1">
            <a:spLocks noChangeArrowheads="1"/>
          </p:cNvSpPr>
          <p:nvPr/>
        </p:nvSpPr>
        <p:spPr bwMode="auto">
          <a:xfrm>
            <a:off x="1930349" y="5038725"/>
            <a:ext cx="1435903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      การรักษาศีลเพื่อบังคับตนเองให้มีระเบียบวินัยในการกระทำทุกสิ่งทุกอย่าง เช่น เรามาอยู่วัด มานุ่งขาวห่มขาว ไม่ใช่ถือแต่ศีลแปดข้อเท่านั้น แต่เราต้องนึกว่าศีลนั้นคือความมีระเบียบ มีวินัย เราเดินอย่างมีระเบียบมีวินัย นั่งอย่างมีระเบียบ กินอย่างมีระเบียบ ทำอะไรก็ทำอย่างมีระเบียบนั่นเป็นคนที่มีศีล ถ้าเราไม่มีระเบียบก็ไม่มีศีล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638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6389" name="กล่องข้อความ 5"/>
          <p:cNvSpPr txBox="1">
            <a:spLocks noChangeArrowheads="1"/>
          </p:cNvSpPr>
          <p:nvPr/>
        </p:nvSpPr>
        <p:spPr bwMode="auto">
          <a:xfrm>
            <a:off x="2333625" y="2484438"/>
            <a:ext cx="12890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ใจความสำคัญจะปรากฏอยู่ในตำแหน่งของข้อความดังต่อไปนี้</a:t>
            </a:r>
            <a:endParaRPr lang="en-US" altLang="en-US" sz="4800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6390" name="กล่องข้อความ 6"/>
          <p:cNvSpPr txBox="1">
            <a:spLocks noChangeArrowheads="1"/>
          </p:cNvSpPr>
          <p:nvPr/>
        </p:nvSpPr>
        <p:spPr bwMode="auto">
          <a:xfrm>
            <a:off x="3691730" y="3850715"/>
            <a:ext cx="109077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อยู่ในตำแหน่งกลางย่อหน้า มีรายละเอียดอยู่ตอนต้นกับตอนท้าย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9" name="กล่องข้อความ 8"/>
          <p:cNvSpPr txBox="1">
            <a:spLocks noChangeArrowheads="1"/>
          </p:cNvSpPr>
          <p:nvPr/>
        </p:nvSpPr>
        <p:spPr bwMode="auto">
          <a:xfrm>
            <a:off x="1930349" y="4934742"/>
            <a:ext cx="1450191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4800" dirty="0">
                <a:solidFill>
                  <a:srgbClr val="000000"/>
                </a:solidFill>
                <a:latin typeface="True Bold" pitchFamily="2" charset="-34"/>
                <a:cs typeface="True Bold" pitchFamily="2" charset="-34"/>
              </a:rPr>
              <a:t>      ขณะนี้ไม่ว่าท่านจะอยู่ ณ ที่ใด ที่ในบ้าน บนรถไฟ รถเมล์ ในห้องทำงานบนสถานที่ราชการหรือที่ใดก็ตาม ท่านจะต้องใช้สายตา “อ่าน” อยู่ตลอดเวลา ซึ่งแน่ละเราต้องยกเว้นในกรณีที่ท่านตาบอดเพราะท่านย่อมจะอ่านหนังสือในเล่มนี้ไม่ได้แน่ยกเว้นแต่จะมีใครอ่านให้ท่านฟัง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7412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7413" name="กล่องข้อความ 5"/>
          <p:cNvSpPr txBox="1">
            <a:spLocks noChangeArrowheads="1"/>
          </p:cNvSpPr>
          <p:nvPr/>
        </p:nvSpPr>
        <p:spPr bwMode="auto">
          <a:xfrm>
            <a:off x="2333625" y="2484438"/>
            <a:ext cx="12890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>
                <a:solidFill>
                  <a:srgbClr val="006600"/>
                </a:solidFill>
                <a:latin typeface="True Bold" pitchFamily="2" charset="-34"/>
                <a:cs typeface="True Bold" pitchFamily="2" charset="-34"/>
              </a:rPr>
              <a:t>ใจความสำคัญจะปรากฏอยู่ในตำแหน่งของข้อความดังต่อไปนี้</a:t>
            </a:r>
            <a:endParaRPr lang="en-US" altLang="en-US" sz="4800">
              <a:solidFill>
                <a:srgbClr val="006600"/>
              </a:solidFill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7414" name="กล่องข้อความ 6"/>
          <p:cNvSpPr txBox="1">
            <a:spLocks noChangeArrowheads="1"/>
          </p:cNvSpPr>
          <p:nvPr/>
        </p:nvSpPr>
        <p:spPr bwMode="auto">
          <a:xfrm>
            <a:off x="3836193" y="3673871"/>
            <a:ext cx="109077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อยู่ในตำแหน่งกลางย่อหน้า มีรายละเอียดอยู่ตอนต้นกับตอนท้าย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  <p:sp>
        <p:nvSpPr>
          <p:cNvPr id="17415" name="กล่องข้อความ 7"/>
          <p:cNvSpPr txBox="1">
            <a:spLocks noChangeArrowheads="1"/>
          </p:cNvSpPr>
          <p:nvPr/>
        </p:nvSpPr>
        <p:spPr bwMode="auto">
          <a:xfrm>
            <a:off x="1858911" y="4863304"/>
            <a:ext cx="1450191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        ผักที่ขายตามท้องตลาดส่วนใหญ่เกษตรกรมักใช้สารกำจัดศัตรูพืช หากไม่มีความรอบคอบในการใช้ จะทำให้เกิดสารตกค้าง ทำให้มีปัญหาต่อสุขภาพ ฉะนั้นเมื่อซื้อผักไปรับประทานจึงควรล้างผักด้วยน้ำหลาย ๆ ครั้ง เพราะจะช่วยกำจัดสารตกค้างไปได้บ้าง บางคนอาจแช่ผักโดยใช้น้ำผสม</a:t>
            </a:r>
            <a:r>
              <a:rPr lang="th-TH" altLang="en-US" sz="4800" dirty="0" err="1">
                <a:latin typeface="True Bold" pitchFamily="2" charset="-34"/>
                <a:cs typeface="True Bold" pitchFamily="2" charset="-34"/>
              </a:rPr>
              <a:t>โซเดียมไบ</a:t>
            </a:r>
            <a:r>
              <a:rPr lang="th-TH" altLang="en-US" sz="4800" dirty="0">
                <a:latin typeface="True Bold" pitchFamily="2" charset="-34"/>
                <a:cs typeface="True Bold" pitchFamily="2" charset="-34"/>
              </a:rPr>
              <a:t>คาร์บอเนตก็ได้ แต่อาจทำให้วิตามินลดลง</a:t>
            </a:r>
            <a:endParaRPr lang="en-US" altLang="en-US" sz="4800" dirty="0">
              <a:latin typeface="True Bold" pitchFamily="2" charset="-34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18437" name="กล่องข้อความ 5"/>
          <p:cNvSpPr txBox="1">
            <a:spLocks noChangeArrowheads="1"/>
          </p:cNvSpPr>
          <p:nvPr/>
        </p:nvSpPr>
        <p:spPr bwMode="auto">
          <a:xfrm>
            <a:off x="1930350" y="2168525"/>
            <a:ext cx="14578064" cy="769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EX.  </a:t>
            </a:r>
            <a:r>
              <a:rPr lang="th-TH" altLang="en-US" sz="4000" dirty="0">
                <a:solidFill>
                  <a:srgbClr val="000000"/>
                </a:solidFill>
                <a:latin typeface="True Bold" pitchFamily="2" charset="-34"/>
                <a:ea typeface="Calibri" pitchFamily="34" charset="0"/>
                <a:cs typeface="True Bold" pitchFamily="2" charset="-34"/>
              </a:rPr>
              <a:t>ใจความสำคัญของเรื่องนี้คือข้อใด</a:t>
            </a:r>
          </a:p>
          <a:p>
            <a:endParaRPr lang="th-TH" altLang="en-US" sz="1400" dirty="0">
              <a:solidFill>
                <a:srgbClr val="000000"/>
              </a:solidFill>
              <a:latin typeface="True Bold" pitchFamily="2" charset="-34"/>
              <a:ea typeface="Calibri" pitchFamily="34" charset="0"/>
              <a:cs typeface="True Bold" pitchFamily="2" charset="-34"/>
            </a:endParaRPr>
          </a:p>
          <a:p>
            <a:r>
              <a:rPr lang="th-TH" altLang="en-US" sz="40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	ในปัจจุบันเรามักจะพบโฆษณาหรือประชาสัมพันธ์ให้คนดื่มเครื่องดื่มที่เป็นอาหารเสริมอยู่เสมอ ซึ่งมีหลายประเภทหลายผลิตภัณฑ์ มีความจำเป็นและไม่จำเป็นต่อร่างกาย เครื่องดื่มนมก็เป็นเครื่องดื่มอาหารเสริมชนิดหนึ่งที่มีความจำเป็นต่อร่างกาย เพราะมีส่วนประกอบของแร่ธาตุอาหารหลายอย่าง ได้แก่ คาร์โบไฮเดรต โปรตีน ไขมัน เกลือแร่ และวิตามิน แร่ธาตุอาหารดังกล่าวนี้จะไปช่วยเสริมสร้างและซ่อมแซมส่วนที่สึกหรอของร่างกาย มีส่วนทำให้ร่างกายเจริญเติบโตแข็งแรงและ มีพลานามัยสมบูรณ์ยิ่งขึ้น</a:t>
            </a:r>
          </a:p>
          <a:p>
            <a:r>
              <a:rPr lang="th-TH" altLang="en-US" sz="40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        1. หากใครไม่ดื่มนม ร่างกายจะไม่สามารถซ่อมแซมส่วนที่สึกหรอ</a:t>
            </a:r>
          </a:p>
          <a:p>
            <a:r>
              <a:rPr lang="th-TH" altLang="en-US" sz="40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        2. นมเป็นเครื่องดื่มที่มีการโฆษณาหรือประชาสัมพันธ์อยู่เสมอ</a:t>
            </a:r>
          </a:p>
          <a:p>
            <a:r>
              <a:rPr lang="th-TH" altLang="en-US" sz="40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        3. นมเป็นอาหารเสริมที่ทุกคนควรรับประทานเพราะมีประโยชน์</a:t>
            </a:r>
          </a:p>
          <a:p>
            <a:r>
              <a:rPr lang="th-TH" altLang="en-US" sz="40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        4. นมเป็นเครื่องดื่มอาหารเสริมชนิดหนึ่งที่มีความจำเป็นต่อร่างกาย </a:t>
            </a:r>
          </a:p>
          <a:p>
            <a:r>
              <a:rPr lang="th-TH" altLang="en-US" sz="4000" dirty="0">
                <a:latin typeface="True Bold" pitchFamily="2" charset="-34"/>
                <a:ea typeface="Calibri" pitchFamily="34" charset="0"/>
                <a:cs typeface="True Bold" pitchFamily="2" charset="-34"/>
              </a:rPr>
              <a:t>        5. ทุกคนควรรับแร่ธาตุและสารอาหารในเครื่องดื่มในปริมาณที่เพียงพอ</a:t>
            </a:r>
            <a:endParaRPr lang="en-US" altLang="en-US" sz="4000" dirty="0">
              <a:latin typeface="True Bold" pitchFamily="2" charset="-34"/>
              <a:ea typeface="Calibri" pitchFamily="34" charset="0"/>
              <a:cs typeface="True Bold" pitchFamily="2" charset="-3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19460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930349" y="2220098"/>
            <a:ext cx="14430476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  </a:t>
            </a: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ใจความสำคัญของเรื่องนี้คือข้อใด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สงครามอ่าวเปอร์เซียยุติลงแล้ว ซัดดัมสร้างความประหลาดใจให้คนทั้งโลกโดยการสั่งถอนทหารทั้งหมดออกจากคูเวตอย่างไม่มีเงื่อนไข แต่ยังยืนกรานหนักแน่นอ้างว่าประสบชัยชนะตามเป้าหมาย ฝ่ายพันธมิตรร่วมด้วย ยันจะทิ้งระเบิดต่อไปหากข้าศึกไม่ยอมทิ้งอาวุธทั้งหมด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1. </a:t>
            </a: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สงครามอ่าวเปอร์เซียยุติลงแล้ว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2. </a:t>
            </a: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ฝ่ายสัมพันธมิตรร่วมสั่งถอนทหารออกจากคูเวต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3. ซัดดัมสั่งถอนทหารทั้งหมดออกจากคูเวตเป็นที่เรียบร้อย</a:t>
            </a: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   4. คูเวตเป็นเมืองที่ไม่มีสงครามนับตั้งแต่ซัดดัมถอนกำลังทหาร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5. คูเวตและฝ่ายสัมพันธมิตรยกเลิกการทิ้งระเบิดลงที่คูเวต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0484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930349" y="2339975"/>
            <a:ext cx="14200239" cy="714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สาระสำคัญของข้อความต่อไปนี้อยู่ที่ส่วนใด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algn="thaiDi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 </a:t>
            </a:r>
            <a:endParaRPr lang="en-US" sz="11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marL="457200"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๑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)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การประสบความสำเร็จในการเรียนได้นั้น ส่วนหนึ่งนั้นขึ้นอยู่กับว่าผู้เรียนนั้นมีเป้าหมายในการศึกษาที่ดีแล้วหรือยัง   /๒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)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แต่ที่สำคัญมากกว่านั้น คือ เป้าหมายนั้นมีความชัดเจนหรือไม่    /๓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)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สำหรับนักศึกษาในระดับอุดมศึกษาแล้ว   ทุกคนย่อมมีเป้าหมายในการศึกษาคล้ายคลึงกันคือเพื่อตำแหน่งหน้าที่การงานในอนาคต   /๔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)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เพื่อสร้างความมั่นคงของชีวิต เพื่อประดับเกียรติยศของวงศ์ตระกูล หรือเพื่อส่งเสริมคุณค่าของตัวเอง   /๕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)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ซึ่งก็ต้องขึ้นอยู่กับหลายปัจจัยด้วยกัน เช่น ตลาดแรงงานในอนาคตที่มีความผันผวนอยู่ตลอดเวลา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1. ส่วนที่ ๑ และ ๒		2. ส่วนที่ ๑ และ ๓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3. ส่วนที่ ๑ และ ๔		4. ส่วนที่ ๒ และ ๕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5. ส่วนที่ ๔ และ ๕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1508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21509" name="Rectangle 2"/>
          <p:cNvSpPr>
            <a:spLocks noChangeArrowheads="1"/>
          </p:cNvSpPr>
          <p:nvPr/>
        </p:nvSpPr>
        <p:spPr bwMode="auto">
          <a:xfrm>
            <a:off x="2089150" y="4573588"/>
            <a:ext cx="18291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br>
              <a:rPr lang="th-TH" altLang="en-US"/>
            </a:br>
            <a:endParaRPr lang="th-TH" altLang="en-US"/>
          </a:p>
        </p:txBody>
      </p:sp>
      <p:sp>
        <p:nvSpPr>
          <p:cNvPr id="24" name="กล่องข้อความ 23"/>
          <p:cNvSpPr txBox="1"/>
          <p:nvPr/>
        </p:nvSpPr>
        <p:spPr>
          <a:xfrm>
            <a:off x="2036763" y="2077222"/>
            <a:ext cx="14141450" cy="68634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  </a:t>
            </a: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ประเด็นสำคัญของเรื่องนี้คือข้อใด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	ปัจจุบันในประเทศไทยพบช้างอินเดียกระจายอยู่ทั่วทุกภาค โดยจำแนกเป็น </a:t>
            </a:r>
            <a:r>
              <a:rPr lang="en-US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2 </a:t>
            </a: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ประเภทคือ ช้างป่าและช้างเลี้ยง</a:t>
            </a:r>
            <a:r>
              <a:rPr lang="th-TH" sz="4000" spc="-20" dirty="0">
                <a:solidFill>
                  <a:srgbClr val="000000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ในวันนี้ช้างไทยใกล้สูญพันธุ์ เนื่องจากถูกใช้แรงงานอย่างหนัก การทารุณและการเลี้ยงดูอย่างผิดธรรมชาติ ทำให้ช้างไทยต้องเจ็บป่วย พิการและทยอยตายเฉลี่ยปีละ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50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เชือก จากจำนวนช้างทั่วประเทศที่มีไม่ถึง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5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,</a:t>
            </a:r>
            <a:r>
              <a:rPr lang="en-US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000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เชือก อีกทั้ง</a:t>
            </a: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ช้างป่าถูกคุกคามเพื่อธุรกิจทางการค้าอย่างหนัก เช่น การลักลอบฆ่าช้างเพื่อเอางา เนื่องจากงาช้างมีราคาสูง หรือความเชื่อที่ว่าหากครอบครองงวงช้างจะทำให้มีสิริมงคล รวมถึงการลักลอบนำลูกช้างป่ามาเป็นช้างเลี้ยง ทำให้ช้างป่าปรับตัวไม่ได้และตายในที่สุด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</a:t>
            </a: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1. สถานภาพของช้างไทยในปัจจุบัน             2. ผลจากการทารุณและใช้แรงงานช้าง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3. ปัญหาเรื่องการรักษาพยาบาลช้างไทย        </a:t>
            </a: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Times New Roman" panose="02020603050405020304" pitchFamily="18" charset="0"/>
                <a:cs typeface="True Bold" panose="02000506000000020004" pitchFamily="2" charset="-34"/>
              </a:rPr>
              <a:t>4. การคุกคามช้างป่า</a:t>
            </a:r>
            <a:r>
              <a:rPr lang="th-TH" sz="40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เพื่อธุรกิจทางการค้า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5. สาเหตุที่ทำให้ช้างไทยลดจำนวนลง</a:t>
            </a:r>
            <a:endParaRPr lang="en-US" sz="40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2532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5" name="Rectangle 1"/>
          <p:cNvSpPr/>
          <p:nvPr/>
        </p:nvSpPr>
        <p:spPr>
          <a:xfrm>
            <a:off x="1930349" y="2239963"/>
            <a:ext cx="14416139" cy="688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  </a:t>
            </a:r>
            <a:r>
              <a:rPr lang="th-TH" sz="48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ใจความสำคัญของเรื่องนี้คือข้อใด</a:t>
            </a:r>
          </a:p>
          <a:p>
            <a:pPr>
              <a:lnSpc>
                <a:spcPct val="115000"/>
              </a:lnSpc>
              <a:defRPr/>
            </a:pP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  </a:t>
            </a:r>
            <a:r>
              <a:rPr lang="en-US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“</a:t>
            </a:r>
            <a:r>
              <a:rPr lang="th-TH" sz="48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ในช่วงประมาณสองร้อยปีที่ผ่านมา สังคมของมนุษย์ได้มีการเปลี่ยนแปลงหลายประการ การเกิดและการยอมรับในเรื่องสิทธิมนุษยชน การให้ความสำคัญกับความเป็นประชาธิปไตย ความก้าวหน้าของเทคโนโลยี ทำให้ผู้หญิงส่วนหนึ่งได้รับโอกาสต่าง ๆ เช่นเดียวกับผู้ชาย ไม่ว่าจะเป็นการศึกษา การทำงาน สิ่งต่าง ๆ เหล่านี้ทำให้เกิดการตั้งคำถามจากคนในสังคมจำนวนมากต่อความเชื่อเดิม ๆ ที่มองว่าผู้หญิงมีสถานะที่ด้อยกว่าชาย และความแตกต่างของผู้หญิงและผู้ชายที่เป็นเรื่องตามธรรมชาติที่เปลี่ยนแปลงไม่ได้ว่าจริงหรือไม่</a:t>
            </a:r>
            <a:endParaRPr lang="en-US" sz="48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2532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5" name="Rectangle 1"/>
          <p:cNvSpPr/>
          <p:nvPr/>
        </p:nvSpPr>
        <p:spPr>
          <a:xfrm>
            <a:off x="1930349" y="2239963"/>
            <a:ext cx="14787666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EX.  </a:t>
            </a:r>
            <a:r>
              <a:rPr lang="th-TH" sz="4400" dirty="0">
                <a:solidFill>
                  <a:srgbClr val="000000"/>
                </a:solidFill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ใจความสำคัญของเรื่องนี้คือข้อใด (ต่อ)</a:t>
            </a:r>
          </a:p>
          <a:p>
            <a:pPr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1</a:t>
            </a:r>
            <a:r>
              <a:rPr lang="en-US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</a:t>
            </a: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ความเชื่อที่ว่าผู้หญิงด้อยกว่าผู้ชายกำลังถูกวิพากษ์วิจารณ์อย่างกว้างขวาง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2</a:t>
            </a:r>
            <a:r>
              <a:rPr lang="en-US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</a:t>
            </a: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การเปลี่ยนเป็นสังคมอุตสาหกรรมและความก้าวหน้าของเทคโนโลยีทำให้ผู้หญิง</a:t>
            </a:r>
          </a:p>
          <a:p>
            <a:pPr indent="457200"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มีความด้อยกว่าผู้ชายน้อยลง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3</a:t>
            </a:r>
            <a:r>
              <a:rPr lang="en-US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</a:t>
            </a: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แม้โลกจะเปลี่ยนจากอดีตไปมากแล้ว แต่สังคมยังคงเชื่อเช่นเดิมว่าผู้หญิงด้อยกว่าผู้ชาย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  <a:p>
            <a:pPr indent="457200"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4</a:t>
            </a:r>
            <a:r>
              <a:rPr lang="en-US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. </a:t>
            </a: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การยอมรับในเรื่องสิทธิมนุษยชน และประชาธิปไตยทำให้ผู้หญิงเริ่มเท่าเทียมกับผู้ชายใน</a:t>
            </a:r>
          </a:p>
          <a:p>
            <a:pPr indent="457200"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   หลาย ๆ ด้าน</a:t>
            </a:r>
          </a:p>
          <a:p>
            <a:pPr indent="457200">
              <a:lnSpc>
                <a:spcPct val="115000"/>
              </a:lnSpc>
              <a:defRPr/>
            </a:pPr>
            <a:r>
              <a:rPr lang="th-TH" sz="4400" dirty="0">
                <a:latin typeface="True Bold" panose="02000506000000020004" pitchFamily="2" charset="-34"/>
                <a:ea typeface="Calibri" panose="020F0502020204030204" pitchFamily="34" charset="0"/>
                <a:cs typeface="True Bold" panose="02000506000000020004" pitchFamily="2" charset="-34"/>
              </a:rPr>
              <a:t>    5. สถานะทางสังคมของผู้ชายเอื้อให้สามารถทำประโยชน์ได้มากกว่าผู้หญิงในหลาย ๆ ด้าน</a:t>
            </a:r>
            <a:endParaRPr lang="en-US" sz="4400" dirty="0">
              <a:latin typeface="True Bold" panose="02000506000000020004" pitchFamily="2" charset="-34"/>
              <a:ea typeface="Calibri" panose="020F0502020204030204" pitchFamily="34" charset="0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288" y="1012825"/>
            <a:ext cx="12674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sp>
        <p:nvSpPr>
          <p:cNvPr id="23556" name="Title 1"/>
          <p:cNvSpPr txBox="1">
            <a:spLocks/>
          </p:cNvSpPr>
          <p:nvPr/>
        </p:nvSpPr>
        <p:spPr bwMode="auto">
          <a:xfrm>
            <a:off x="2952750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r>
              <a:rPr lang="th-TH" altLang="th-TH" sz="5400" b="1">
                <a:solidFill>
                  <a:srgbClr val="000000"/>
                </a:solidFill>
                <a:latin typeface="True Bold" pitchFamily="2" charset="-34"/>
                <a:ea typeface="MS PGothic" pitchFamily="34" charset="-128"/>
                <a:cs typeface="True Bold" pitchFamily="2" charset="-34"/>
              </a:rPr>
              <a:t>การอ่านจับใจความ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930349" y="2077222"/>
            <a:ext cx="14560601" cy="7509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EX.  </a:t>
            </a: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ข้อใดเป็นสาระสำคัญของข้อความต่อไปนี้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True Bold" panose="02000506000000020004" pitchFamily="2" charset="-34"/>
              <a:ea typeface="MS Mincho" panose="02020609040205080304" pitchFamily="49" charset="-128"/>
              <a:cs typeface="True Bold" panose="02000506000000020004" pitchFamily="2" charset="-34"/>
            </a:endParaRP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   การยอมรับว่าสื่อมีผลต่อคนดูเป็นการให้ความสำคัญแก่สื่อมากเกินไป สื่ออาจมีอิทธิพลต่อคนดูก็จริง แต่คงไม่มากเท่าไร การที่สื่อจะมีอิทธิพลต่อคนดูได้นั้นคนดูก็ต้องพร้อมที่จะรับด้วย หมายความว่าคนดูนั่นเองที่เป็นผู้เลือกว่าจะให้สื่อมีอิทธิพลเหนือตนหรือไม่</a:t>
            </a: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True Bold" panose="02000506000000020004" pitchFamily="2" charset="-34"/>
              <a:ea typeface="MS Mincho" panose="02020609040205080304" pitchFamily="49" charset="-128"/>
              <a:cs typeface="True Bold" panose="02000506000000020004" pitchFamily="2" charset="-34"/>
            </a:endParaRP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	1. ควรลดบทบาทของสื่อลง</a:t>
            </a:r>
            <a:endParaRPr lang="en-US" sz="4400" dirty="0">
              <a:latin typeface="True Bold" panose="02000506000000020004" pitchFamily="2" charset="-34"/>
              <a:ea typeface="MS Mincho" panose="02020609040205080304" pitchFamily="49" charset="-128"/>
              <a:cs typeface="True Bold" panose="02000506000000020004" pitchFamily="2" charset="-34"/>
            </a:endParaRP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	</a:t>
            </a:r>
            <a:r>
              <a:rPr lang="en-US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2</a:t>
            </a: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. สื่อสามารถครอบงำคนดูได้</a:t>
            </a:r>
            <a:endParaRPr lang="en-US" sz="4400" dirty="0">
              <a:latin typeface="True Bold" panose="02000506000000020004" pitchFamily="2" charset="-34"/>
              <a:ea typeface="MS Mincho" panose="02020609040205080304" pitchFamily="49" charset="-128"/>
              <a:cs typeface="True Bold" panose="02000506000000020004" pitchFamily="2" charset="-34"/>
            </a:endParaRP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	</a:t>
            </a:r>
            <a:r>
              <a:rPr lang="en-US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3</a:t>
            </a: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.</a:t>
            </a:r>
            <a:r>
              <a:rPr lang="en-US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 </a:t>
            </a: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อิทธิพลของสื่อขึ้นอยู่กับคนดู</a:t>
            </a:r>
            <a:endParaRPr lang="en-US" sz="4400" dirty="0">
              <a:latin typeface="True Bold" panose="02000506000000020004" pitchFamily="2" charset="-34"/>
              <a:ea typeface="MS Mincho" panose="02020609040205080304" pitchFamily="49" charset="-128"/>
              <a:cs typeface="True Bold" panose="02000506000000020004" pitchFamily="2" charset="-34"/>
            </a:endParaRP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	</a:t>
            </a:r>
            <a:r>
              <a:rPr lang="en-US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4</a:t>
            </a: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.</a:t>
            </a:r>
            <a:r>
              <a:rPr lang="en-US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 </a:t>
            </a: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คนดูให้ความสำคัญแก่สื่อมากเกินไป</a:t>
            </a:r>
          </a:p>
          <a:p>
            <a:pPr indent="45720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latin typeface="True Bold" panose="02000506000000020004" pitchFamily="2" charset="-34"/>
                <a:ea typeface="MS Mincho" panose="02020609040205080304" pitchFamily="49" charset="-128"/>
                <a:cs typeface="True Bold" panose="02000506000000020004" pitchFamily="2" charset="-34"/>
              </a:rPr>
              <a:t>	5. สื่อทำให้ความคิดของคนดูเปลี่ยนไป</a:t>
            </a:r>
            <a:endParaRPr lang="en-US" sz="4400" dirty="0">
              <a:latin typeface="True Bold" panose="02000506000000020004" pitchFamily="2" charset="-34"/>
              <a:ea typeface="MS Mincho" panose="02020609040205080304" pitchFamily="49" charset="-128"/>
              <a:cs typeface="True Bold" panose="02000506000000020004" pitchFamily="2" charset="-3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 txBox="1">
            <a:spLocks/>
          </p:cNvSpPr>
          <p:nvPr/>
        </p:nvSpPr>
        <p:spPr bwMode="auto">
          <a:xfrm>
            <a:off x="2808288" y="1189038"/>
            <a:ext cx="12674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67" tIns="81683" rIns="163367" bIns="81683" anchor="b"/>
          <a:lstStyle/>
          <a:p>
            <a:pPr algn="ctr" defTabSz="1633538" eaLnBrk="1" hangingPunct="1"/>
            <a:endParaRPr lang="th-TH" altLang="th-TH" sz="5400" b="1">
              <a:solidFill>
                <a:srgbClr val="000000"/>
              </a:solidFill>
              <a:latin typeface="True Bold" pitchFamily="2" charset="-34"/>
              <a:ea typeface="MS PGothic" pitchFamily="34" charset="-128"/>
              <a:cs typeface="True Bold" pitchFamily="2" charset="-34"/>
            </a:endParaRPr>
          </a:p>
        </p:txBody>
      </p:sp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8507D24-812E-6AAC-C22C-11DC9E99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" y="5556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11496</TotalTime>
  <Words>1822</Words>
  <Application>Microsoft Office PowerPoint</Application>
  <PresentationFormat>Custom</PresentationFormat>
  <Paragraphs>94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Browallia New</vt:lpstr>
      <vt:lpstr>Calibri</vt:lpstr>
      <vt:lpstr>Century Gothic</vt:lpstr>
      <vt:lpstr>Cordia New</vt:lpstr>
      <vt:lpstr>Courier New</vt:lpstr>
      <vt:lpstr>DilleniaUPC</vt:lpstr>
      <vt:lpstr>Palatino Linotype</vt:lpstr>
      <vt:lpstr>True Bold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thitiwat.cha</dc:creator>
  <cp:lastModifiedBy>Kanteera</cp:lastModifiedBy>
  <cp:revision>1723</cp:revision>
  <cp:lastPrinted>2016-04-19T07:57:00Z</cp:lastPrinted>
  <dcterms:created xsi:type="dcterms:W3CDTF">2014-09-11T02:29:36Z</dcterms:created>
  <dcterms:modified xsi:type="dcterms:W3CDTF">2022-06-08T04:19:47Z</dcterms:modified>
</cp:coreProperties>
</file>